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74"/>
  </p:notesMasterIdLst>
  <p:handoutMasterIdLst>
    <p:handoutMasterId r:id="rId75"/>
  </p:handoutMasterIdLst>
  <p:sldIdLst>
    <p:sldId id="256" r:id="rId2"/>
    <p:sldId id="394" r:id="rId3"/>
    <p:sldId id="453" r:id="rId4"/>
    <p:sldId id="257" r:id="rId5"/>
    <p:sldId id="303" r:id="rId6"/>
    <p:sldId id="380" r:id="rId7"/>
    <p:sldId id="438" r:id="rId8"/>
    <p:sldId id="440" r:id="rId9"/>
    <p:sldId id="441" r:id="rId10"/>
    <p:sldId id="447" r:id="rId11"/>
    <p:sldId id="443" r:id="rId12"/>
    <p:sldId id="444" r:id="rId13"/>
    <p:sldId id="370" r:id="rId14"/>
    <p:sldId id="445" r:id="rId15"/>
    <p:sldId id="371" r:id="rId16"/>
    <p:sldId id="372" r:id="rId17"/>
    <p:sldId id="446" r:id="rId18"/>
    <p:sldId id="304" r:id="rId19"/>
    <p:sldId id="305" r:id="rId20"/>
    <p:sldId id="306" r:id="rId21"/>
    <p:sldId id="307" r:id="rId22"/>
    <p:sldId id="384" r:id="rId23"/>
    <p:sldId id="385" r:id="rId24"/>
    <p:sldId id="387" r:id="rId25"/>
    <p:sldId id="308" r:id="rId26"/>
    <p:sldId id="309" r:id="rId27"/>
    <p:sldId id="310" r:id="rId28"/>
    <p:sldId id="311" r:id="rId29"/>
    <p:sldId id="312" r:id="rId30"/>
    <p:sldId id="313" r:id="rId31"/>
    <p:sldId id="314" r:id="rId32"/>
    <p:sldId id="315" r:id="rId33"/>
    <p:sldId id="388" r:id="rId34"/>
    <p:sldId id="389" r:id="rId35"/>
    <p:sldId id="390" r:id="rId36"/>
    <p:sldId id="392" r:id="rId37"/>
    <p:sldId id="450" r:id="rId38"/>
    <p:sldId id="393" r:id="rId39"/>
    <p:sldId id="448" r:id="rId40"/>
    <p:sldId id="449" r:id="rId41"/>
    <p:sldId id="378" r:id="rId42"/>
    <p:sldId id="452" r:id="rId43"/>
    <p:sldId id="396" r:id="rId44"/>
    <p:sldId id="397" r:id="rId45"/>
    <p:sldId id="398" r:id="rId46"/>
    <p:sldId id="399" r:id="rId47"/>
    <p:sldId id="400" r:id="rId48"/>
    <p:sldId id="402" r:id="rId49"/>
    <p:sldId id="405" r:id="rId50"/>
    <p:sldId id="408" r:id="rId51"/>
    <p:sldId id="411" r:id="rId52"/>
    <p:sldId id="417" r:id="rId53"/>
    <p:sldId id="418" r:id="rId54"/>
    <p:sldId id="419" r:id="rId55"/>
    <p:sldId id="317" r:id="rId56"/>
    <p:sldId id="426" r:id="rId57"/>
    <p:sldId id="424" r:id="rId58"/>
    <p:sldId id="425" r:id="rId59"/>
    <p:sldId id="427" r:id="rId60"/>
    <p:sldId id="422" r:id="rId61"/>
    <p:sldId id="429" r:id="rId62"/>
    <p:sldId id="430" r:id="rId63"/>
    <p:sldId id="431" r:id="rId64"/>
    <p:sldId id="432" r:id="rId65"/>
    <p:sldId id="433" r:id="rId66"/>
    <p:sldId id="434" r:id="rId67"/>
    <p:sldId id="435" r:id="rId68"/>
    <p:sldId id="436" r:id="rId69"/>
    <p:sldId id="437" r:id="rId70"/>
    <p:sldId id="455" r:id="rId71"/>
    <p:sldId id="454" r:id="rId72"/>
    <p:sldId id="428" r:id="rId73"/>
  </p:sldIdLst>
  <p:sldSz cx="9144000" cy="6858000" type="screen4x3"/>
  <p:notesSz cx="6797675" cy="99282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A0906"/>
    <a:srgbClr val="002E8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597" autoAdjust="0"/>
    <p:restoredTop sz="81805" autoAdjust="0"/>
  </p:normalViewPr>
  <p:slideViewPr>
    <p:cSldViewPr>
      <p:cViewPr varScale="1">
        <p:scale>
          <a:sx n="77" d="100"/>
          <a:sy n="77" d="100"/>
        </p:scale>
        <p:origin x="1350"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presProps" Target="presProps.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notesMaster" Target="notesMasters/notesMaster1.xml"/><Relationship Id="rId79" Type="http://schemas.openxmlformats.org/officeDocument/2006/relationships/tableStyles" Target="tableStyles.xml"/><Relationship Id="rId5" Type="http://schemas.openxmlformats.org/officeDocument/2006/relationships/slide" Target="slides/slide4.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135"/>
          </a:xfrm>
          <a:prstGeom prst="rect">
            <a:avLst/>
          </a:prstGeom>
        </p:spPr>
        <p:txBody>
          <a:bodyPr vert="horz" lIns="91440" tIns="45720" rIns="91440" bIns="45720" rtlCol="0"/>
          <a:lstStyle>
            <a:lvl1pPr algn="l">
              <a:defRPr sz="1200"/>
            </a:lvl1pPr>
          </a:lstStyle>
          <a:p>
            <a:endParaRPr lang="en-IN" dirty="0"/>
          </a:p>
        </p:txBody>
      </p:sp>
      <p:sp>
        <p:nvSpPr>
          <p:cNvPr id="3" name="Date Placeholder 2"/>
          <p:cNvSpPr>
            <a:spLocks noGrp="1"/>
          </p:cNvSpPr>
          <p:nvPr>
            <p:ph type="dt" sz="quarter" idx="1"/>
          </p:nvPr>
        </p:nvSpPr>
        <p:spPr>
          <a:xfrm>
            <a:off x="3850443" y="0"/>
            <a:ext cx="2945659" cy="498135"/>
          </a:xfrm>
          <a:prstGeom prst="rect">
            <a:avLst/>
          </a:prstGeom>
        </p:spPr>
        <p:txBody>
          <a:bodyPr vert="horz" lIns="91440" tIns="45720" rIns="91440" bIns="45720" rtlCol="0"/>
          <a:lstStyle>
            <a:lvl1pPr algn="r">
              <a:defRPr sz="1200"/>
            </a:lvl1pPr>
          </a:lstStyle>
          <a:p>
            <a:endParaRPr lang="en-IN" dirty="0"/>
          </a:p>
        </p:txBody>
      </p:sp>
      <p:sp>
        <p:nvSpPr>
          <p:cNvPr id="4" name="Footer Placeholder 3"/>
          <p:cNvSpPr>
            <a:spLocks noGrp="1"/>
          </p:cNvSpPr>
          <p:nvPr>
            <p:ph type="ftr" sz="quarter" idx="2"/>
          </p:nvPr>
        </p:nvSpPr>
        <p:spPr>
          <a:xfrm>
            <a:off x="0" y="9430091"/>
            <a:ext cx="2945659" cy="498134"/>
          </a:xfrm>
          <a:prstGeom prst="rect">
            <a:avLst/>
          </a:prstGeom>
        </p:spPr>
        <p:txBody>
          <a:bodyPr vert="horz" lIns="91440" tIns="45720" rIns="91440" bIns="45720" rtlCol="0" anchor="b"/>
          <a:lstStyle>
            <a:lvl1pPr algn="l">
              <a:defRPr sz="1200"/>
            </a:lvl1pPr>
          </a:lstStyle>
          <a:p>
            <a:endParaRPr lang="en-IN" dirty="0"/>
          </a:p>
        </p:txBody>
      </p:sp>
      <p:sp>
        <p:nvSpPr>
          <p:cNvPr id="5" name="Slide Number Placeholder 4"/>
          <p:cNvSpPr>
            <a:spLocks noGrp="1"/>
          </p:cNvSpPr>
          <p:nvPr>
            <p:ph type="sldNum" sz="quarter" idx="3"/>
          </p:nvPr>
        </p:nvSpPr>
        <p:spPr>
          <a:xfrm>
            <a:off x="3850443" y="9430091"/>
            <a:ext cx="2945659" cy="498134"/>
          </a:xfrm>
          <a:prstGeom prst="rect">
            <a:avLst/>
          </a:prstGeom>
        </p:spPr>
        <p:txBody>
          <a:bodyPr vert="horz" lIns="91440" tIns="45720" rIns="91440" bIns="45720" rtlCol="0" anchor="b"/>
          <a:lstStyle>
            <a:lvl1pPr algn="r">
              <a:defRPr sz="1200"/>
            </a:lvl1pPr>
          </a:lstStyle>
          <a:p>
            <a:fld id="{BAB3E5FD-E1C0-45F8-90D7-E6F5498C569D}" type="slidenum">
              <a:rPr lang="en-IN" smtClean="0"/>
              <a:t>‹#›</a:t>
            </a:fld>
            <a:endParaRPr lang="en-IN" dirty="0"/>
          </a:p>
        </p:txBody>
      </p:sp>
    </p:spTree>
    <p:extLst>
      <p:ext uri="{BB962C8B-B14F-4D97-AF65-F5344CB8AC3E}">
        <p14:creationId xmlns:p14="http://schemas.microsoft.com/office/powerpoint/2010/main" val="920816368"/>
      </p:ext>
    </p:extLst>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en-IN" dirty="0"/>
          </a:p>
        </p:txBody>
      </p:sp>
      <p:sp>
        <p:nvSpPr>
          <p:cNvPr id="3" name="Date Placeholder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endParaRPr lang="en-IN" dirty="0"/>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en-IN" dirty="0"/>
          </a:p>
        </p:txBody>
      </p:sp>
      <p:sp>
        <p:nvSpPr>
          <p:cNvPr id="5" name="Notes Placeholder 4"/>
          <p:cNvSpPr>
            <a:spLocks noGrp="1"/>
          </p:cNvSpPr>
          <p:nvPr>
            <p:ph type="body" sz="quarter" idx="3"/>
          </p:nvPr>
        </p:nvSpPr>
        <p:spPr>
          <a:xfrm>
            <a:off x="679450" y="4716463"/>
            <a:ext cx="5438775" cy="4467225"/>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6" name="Footer Placeholder 5"/>
          <p:cNvSpPr>
            <a:spLocks noGrp="1"/>
          </p:cNvSpPr>
          <p:nvPr>
            <p:ph type="ftr" sz="quarter" idx="4"/>
          </p:nvPr>
        </p:nvSpPr>
        <p:spPr>
          <a:xfrm>
            <a:off x="0" y="9429750"/>
            <a:ext cx="2946400" cy="496888"/>
          </a:xfrm>
          <a:prstGeom prst="rect">
            <a:avLst/>
          </a:prstGeom>
        </p:spPr>
        <p:txBody>
          <a:bodyPr vert="horz" lIns="91440" tIns="45720" rIns="91440" bIns="45720" rtlCol="0" anchor="b"/>
          <a:lstStyle>
            <a:lvl1pPr algn="l">
              <a:defRPr sz="1200"/>
            </a:lvl1pPr>
          </a:lstStyle>
          <a:p>
            <a:endParaRPr lang="en-IN" dirty="0"/>
          </a:p>
        </p:txBody>
      </p:sp>
      <p:sp>
        <p:nvSpPr>
          <p:cNvPr id="7" name="Slide Number Placeholder 6"/>
          <p:cNvSpPr>
            <a:spLocks noGrp="1"/>
          </p:cNvSpPr>
          <p:nvPr>
            <p:ph type="sldNum" sz="quarter" idx="5"/>
          </p:nvPr>
        </p:nvSpPr>
        <p:spPr>
          <a:xfrm>
            <a:off x="3849688" y="9429750"/>
            <a:ext cx="2946400" cy="496888"/>
          </a:xfrm>
          <a:prstGeom prst="rect">
            <a:avLst/>
          </a:prstGeom>
        </p:spPr>
        <p:txBody>
          <a:bodyPr vert="horz" lIns="91440" tIns="45720" rIns="91440" bIns="45720" rtlCol="0" anchor="b"/>
          <a:lstStyle>
            <a:lvl1pPr algn="r">
              <a:defRPr sz="1200"/>
            </a:lvl1pPr>
          </a:lstStyle>
          <a:p>
            <a:fld id="{35281830-9572-450A-9A62-CE0E9D714E89}" type="slidenum">
              <a:rPr lang="en-IN" smtClean="0"/>
              <a:t>‹#›</a:t>
            </a:fld>
            <a:endParaRPr lang="en-IN" dirty="0"/>
          </a:p>
        </p:txBody>
      </p:sp>
    </p:spTree>
    <p:extLst>
      <p:ext uri="{BB962C8B-B14F-4D97-AF65-F5344CB8AC3E}">
        <p14:creationId xmlns:p14="http://schemas.microsoft.com/office/powerpoint/2010/main" val="2469071576"/>
      </p:ext>
    </p:extLst>
  </p:cSld>
  <p:clrMap bg1="lt1" tx1="dk1" bg2="lt2" tx2="dk2" accent1="accent1" accent2="accent2" accent3="accent3" accent4="accent4" accent5="accent5" accent6="accent6" hlink="hlink" folHlink="folHlink"/>
  <p:hf hdr="0" ft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35281830-9572-450A-9A62-CE0E9D714E89}" type="slidenum">
              <a:rPr lang="en-IN" smtClean="0"/>
              <a:t>1</a:t>
            </a:fld>
            <a:endParaRPr lang="en-IN" dirty="0"/>
          </a:p>
        </p:txBody>
      </p:sp>
      <p:sp>
        <p:nvSpPr>
          <p:cNvPr id="5" name="Date Placeholder 4"/>
          <p:cNvSpPr>
            <a:spLocks noGrp="1"/>
          </p:cNvSpPr>
          <p:nvPr>
            <p:ph type="dt" idx="11"/>
          </p:nvPr>
        </p:nvSpPr>
        <p:spPr/>
        <p:txBody>
          <a:bodyPr/>
          <a:lstStyle/>
          <a:p>
            <a:endParaRPr lang="en-IN" dirty="0"/>
          </a:p>
        </p:txBody>
      </p:sp>
    </p:spTree>
    <p:extLst>
      <p:ext uri="{BB962C8B-B14F-4D97-AF65-F5344CB8AC3E}">
        <p14:creationId xmlns:p14="http://schemas.microsoft.com/office/powerpoint/2010/main" val="212847992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328D1864-3FD2-41B1-8C0D-896EE4CB5EFA}" type="slidenum">
              <a:rPr lang="en-US" smtClean="0"/>
              <a:pPr/>
              <a:t>11</a:t>
            </a:fld>
            <a:endParaRPr lang="en-US" dirty="0"/>
          </a:p>
        </p:txBody>
      </p:sp>
    </p:spTree>
    <p:extLst>
      <p:ext uri="{BB962C8B-B14F-4D97-AF65-F5344CB8AC3E}">
        <p14:creationId xmlns:p14="http://schemas.microsoft.com/office/powerpoint/2010/main" val="24548573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328D1864-3FD2-41B1-8C0D-896EE4CB5EFA}" type="slidenum">
              <a:rPr lang="en-US" smtClean="0"/>
              <a:pPr/>
              <a:t>12</a:t>
            </a:fld>
            <a:endParaRPr lang="en-US" dirty="0"/>
          </a:p>
        </p:txBody>
      </p:sp>
    </p:spTree>
    <p:extLst>
      <p:ext uri="{BB962C8B-B14F-4D97-AF65-F5344CB8AC3E}">
        <p14:creationId xmlns:p14="http://schemas.microsoft.com/office/powerpoint/2010/main" val="206258644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Date Placeholder 3"/>
          <p:cNvSpPr>
            <a:spLocks noGrp="1"/>
          </p:cNvSpPr>
          <p:nvPr>
            <p:ph type="dt" idx="10"/>
          </p:nvPr>
        </p:nvSpPr>
        <p:spPr/>
        <p:txBody>
          <a:bodyPr/>
          <a:lstStyle/>
          <a:p>
            <a:endParaRPr lang="en-IN" dirty="0"/>
          </a:p>
        </p:txBody>
      </p:sp>
      <p:sp>
        <p:nvSpPr>
          <p:cNvPr id="5" name="Slide Number Placeholder 4"/>
          <p:cNvSpPr>
            <a:spLocks noGrp="1"/>
          </p:cNvSpPr>
          <p:nvPr>
            <p:ph type="sldNum" sz="quarter" idx="11"/>
          </p:nvPr>
        </p:nvSpPr>
        <p:spPr/>
        <p:txBody>
          <a:bodyPr/>
          <a:lstStyle/>
          <a:p>
            <a:fld id="{35281830-9572-450A-9A62-CE0E9D714E89}" type="slidenum">
              <a:rPr lang="en-IN" smtClean="0"/>
              <a:t>16</a:t>
            </a:fld>
            <a:endParaRPr lang="en-IN" dirty="0"/>
          </a:p>
        </p:txBody>
      </p:sp>
    </p:spTree>
    <p:extLst>
      <p:ext uri="{BB962C8B-B14F-4D97-AF65-F5344CB8AC3E}">
        <p14:creationId xmlns:p14="http://schemas.microsoft.com/office/powerpoint/2010/main" val="20016465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35281830-9572-450A-9A62-CE0E9D714E89}" type="slidenum">
              <a:rPr lang="en-IN" smtClean="0"/>
              <a:t>18</a:t>
            </a:fld>
            <a:endParaRPr lang="en-IN" dirty="0"/>
          </a:p>
        </p:txBody>
      </p:sp>
      <p:sp>
        <p:nvSpPr>
          <p:cNvPr id="5" name="Date Placeholder 4"/>
          <p:cNvSpPr>
            <a:spLocks noGrp="1"/>
          </p:cNvSpPr>
          <p:nvPr>
            <p:ph type="dt" idx="11"/>
          </p:nvPr>
        </p:nvSpPr>
        <p:spPr/>
        <p:txBody>
          <a:bodyPr/>
          <a:lstStyle/>
          <a:p>
            <a:endParaRPr lang="en-IN" dirty="0"/>
          </a:p>
        </p:txBody>
      </p:sp>
    </p:spTree>
    <p:extLst>
      <p:ext uri="{BB962C8B-B14F-4D97-AF65-F5344CB8AC3E}">
        <p14:creationId xmlns:p14="http://schemas.microsoft.com/office/powerpoint/2010/main" val="304954910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35281830-9572-450A-9A62-CE0E9D714E89}" type="slidenum">
              <a:rPr lang="en-IN" smtClean="0"/>
              <a:t>19</a:t>
            </a:fld>
            <a:endParaRPr lang="en-IN" dirty="0"/>
          </a:p>
        </p:txBody>
      </p:sp>
      <p:sp>
        <p:nvSpPr>
          <p:cNvPr id="5" name="Date Placeholder 4"/>
          <p:cNvSpPr>
            <a:spLocks noGrp="1"/>
          </p:cNvSpPr>
          <p:nvPr>
            <p:ph type="dt" idx="11"/>
          </p:nvPr>
        </p:nvSpPr>
        <p:spPr/>
        <p:txBody>
          <a:bodyPr/>
          <a:lstStyle/>
          <a:p>
            <a:endParaRPr lang="en-IN" dirty="0"/>
          </a:p>
        </p:txBody>
      </p:sp>
    </p:spTree>
    <p:extLst>
      <p:ext uri="{BB962C8B-B14F-4D97-AF65-F5344CB8AC3E}">
        <p14:creationId xmlns:p14="http://schemas.microsoft.com/office/powerpoint/2010/main" val="289974392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35281830-9572-450A-9A62-CE0E9D714E89}" type="slidenum">
              <a:rPr lang="en-IN" smtClean="0"/>
              <a:t>20</a:t>
            </a:fld>
            <a:endParaRPr lang="en-IN" dirty="0"/>
          </a:p>
        </p:txBody>
      </p:sp>
      <p:sp>
        <p:nvSpPr>
          <p:cNvPr id="5" name="Date Placeholder 4"/>
          <p:cNvSpPr>
            <a:spLocks noGrp="1"/>
          </p:cNvSpPr>
          <p:nvPr>
            <p:ph type="dt" idx="11"/>
          </p:nvPr>
        </p:nvSpPr>
        <p:spPr/>
        <p:txBody>
          <a:bodyPr/>
          <a:lstStyle/>
          <a:p>
            <a:endParaRPr lang="en-IN" dirty="0"/>
          </a:p>
        </p:txBody>
      </p:sp>
    </p:spTree>
    <p:extLst>
      <p:ext uri="{BB962C8B-B14F-4D97-AF65-F5344CB8AC3E}">
        <p14:creationId xmlns:p14="http://schemas.microsoft.com/office/powerpoint/2010/main" val="117408035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35281830-9572-450A-9A62-CE0E9D714E89}" type="slidenum">
              <a:rPr lang="en-IN" smtClean="0"/>
              <a:t>21</a:t>
            </a:fld>
            <a:endParaRPr lang="en-IN" dirty="0"/>
          </a:p>
        </p:txBody>
      </p:sp>
      <p:sp>
        <p:nvSpPr>
          <p:cNvPr id="5" name="Date Placeholder 4"/>
          <p:cNvSpPr>
            <a:spLocks noGrp="1"/>
          </p:cNvSpPr>
          <p:nvPr>
            <p:ph type="dt" idx="11"/>
          </p:nvPr>
        </p:nvSpPr>
        <p:spPr/>
        <p:txBody>
          <a:bodyPr/>
          <a:lstStyle/>
          <a:p>
            <a:endParaRPr lang="en-IN" dirty="0"/>
          </a:p>
        </p:txBody>
      </p:sp>
    </p:spTree>
    <p:extLst>
      <p:ext uri="{BB962C8B-B14F-4D97-AF65-F5344CB8AC3E}">
        <p14:creationId xmlns:p14="http://schemas.microsoft.com/office/powerpoint/2010/main" val="249756604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35281830-9572-450A-9A62-CE0E9D714E89}" type="slidenum">
              <a:rPr lang="en-IN" smtClean="0"/>
              <a:t>25</a:t>
            </a:fld>
            <a:endParaRPr lang="en-IN" dirty="0"/>
          </a:p>
        </p:txBody>
      </p:sp>
      <p:sp>
        <p:nvSpPr>
          <p:cNvPr id="5" name="Date Placeholder 4"/>
          <p:cNvSpPr>
            <a:spLocks noGrp="1"/>
          </p:cNvSpPr>
          <p:nvPr>
            <p:ph type="dt" idx="11"/>
          </p:nvPr>
        </p:nvSpPr>
        <p:spPr/>
        <p:txBody>
          <a:bodyPr/>
          <a:lstStyle/>
          <a:p>
            <a:endParaRPr lang="en-IN" dirty="0"/>
          </a:p>
        </p:txBody>
      </p:sp>
    </p:spTree>
    <p:extLst>
      <p:ext uri="{BB962C8B-B14F-4D97-AF65-F5344CB8AC3E}">
        <p14:creationId xmlns:p14="http://schemas.microsoft.com/office/powerpoint/2010/main" val="363876728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35281830-9572-450A-9A62-CE0E9D714E89}" type="slidenum">
              <a:rPr lang="en-IN" smtClean="0"/>
              <a:t>26</a:t>
            </a:fld>
            <a:endParaRPr lang="en-IN" dirty="0"/>
          </a:p>
        </p:txBody>
      </p:sp>
      <p:sp>
        <p:nvSpPr>
          <p:cNvPr id="5" name="Date Placeholder 4"/>
          <p:cNvSpPr>
            <a:spLocks noGrp="1"/>
          </p:cNvSpPr>
          <p:nvPr>
            <p:ph type="dt" idx="11"/>
          </p:nvPr>
        </p:nvSpPr>
        <p:spPr/>
        <p:txBody>
          <a:bodyPr/>
          <a:lstStyle/>
          <a:p>
            <a:endParaRPr lang="en-IN" dirty="0"/>
          </a:p>
        </p:txBody>
      </p:sp>
    </p:spTree>
    <p:extLst>
      <p:ext uri="{BB962C8B-B14F-4D97-AF65-F5344CB8AC3E}">
        <p14:creationId xmlns:p14="http://schemas.microsoft.com/office/powerpoint/2010/main" val="399350356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35281830-9572-450A-9A62-CE0E9D714E89}" type="slidenum">
              <a:rPr lang="en-IN" smtClean="0"/>
              <a:t>27</a:t>
            </a:fld>
            <a:endParaRPr lang="en-IN" dirty="0"/>
          </a:p>
        </p:txBody>
      </p:sp>
      <p:sp>
        <p:nvSpPr>
          <p:cNvPr id="5" name="Date Placeholder 4"/>
          <p:cNvSpPr>
            <a:spLocks noGrp="1"/>
          </p:cNvSpPr>
          <p:nvPr>
            <p:ph type="dt" idx="11"/>
          </p:nvPr>
        </p:nvSpPr>
        <p:spPr/>
        <p:txBody>
          <a:bodyPr/>
          <a:lstStyle/>
          <a:p>
            <a:endParaRPr lang="en-IN" dirty="0"/>
          </a:p>
        </p:txBody>
      </p:sp>
    </p:spTree>
    <p:extLst>
      <p:ext uri="{BB962C8B-B14F-4D97-AF65-F5344CB8AC3E}">
        <p14:creationId xmlns:p14="http://schemas.microsoft.com/office/powerpoint/2010/main" val="15633535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35281830-9572-450A-9A62-CE0E9D714E89}" type="slidenum">
              <a:rPr lang="en-IN" smtClean="0"/>
              <a:t>3</a:t>
            </a:fld>
            <a:endParaRPr lang="en-IN" dirty="0"/>
          </a:p>
        </p:txBody>
      </p:sp>
      <p:sp>
        <p:nvSpPr>
          <p:cNvPr id="5" name="Date Placeholder 4"/>
          <p:cNvSpPr>
            <a:spLocks noGrp="1"/>
          </p:cNvSpPr>
          <p:nvPr>
            <p:ph type="dt" idx="11"/>
          </p:nvPr>
        </p:nvSpPr>
        <p:spPr/>
        <p:txBody>
          <a:bodyPr/>
          <a:lstStyle/>
          <a:p>
            <a:endParaRPr lang="en-IN" dirty="0"/>
          </a:p>
        </p:txBody>
      </p:sp>
    </p:spTree>
    <p:extLst>
      <p:ext uri="{BB962C8B-B14F-4D97-AF65-F5344CB8AC3E}">
        <p14:creationId xmlns:p14="http://schemas.microsoft.com/office/powerpoint/2010/main" val="32131797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35281830-9572-450A-9A62-CE0E9D714E89}" type="slidenum">
              <a:rPr lang="en-IN" smtClean="0"/>
              <a:t>28</a:t>
            </a:fld>
            <a:endParaRPr lang="en-IN" dirty="0"/>
          </a:p>
        </p:txBody>
      </p:sp>
      <p:sp>
        <p:nvSpPr>
          <p:cNvPr id="5" name="Date Placeholder 4"/>
          <p:cNvSpPr>
            <a:spLocks noGrp="1"/>
          </p:cNvSpPr>
          <p:nvPr>
            <p:ph type="dt" idx="11"/>
          </p:nvPr>
        </p:nvSpPr>
        <p:spPr/>
        <p:txBody>
          <a:bodyPr/>
          <a:lstStyle/>
          <a:p>
            <a:endParaRPr lang="en-IN" dirty="0"/>
          </a:p>
        </p:txBody>
      </p:sp>
    </p:spTree>
    <p:extLst>
      <p:ext uri="{BB962C8B-B14F-4D97-AF65-F5344CB8AC3E}">
        <p14:creationId xmlns:p14="http://schemas.microsoft.com/office/powerpoint/2010/main" val="339408816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35281830-9572-450A-9A62-CE0E9D714E89}" type="slidenum">
              <a:rPr lang="en-IN" smtClean="0"/>
              <a:t>29</a:t>
            </a:fld>
            <a:endParaRPr lang="en-IN" dirty="0"/>
          </a:p>
        </p:txBody>
      </p:sp>
      <p:sp>
        <p:nvSpPr>
          <p:cNvPr id="5" name="Date Placeholder 4"/>
          <p:cNvSpPr>
            <a:spLocks noGrp="1"/>
          </p:cNvSpPr>
          <p:nvPr>
            <p:ph type="dt" idx="11"/>
          </p:nvPr>
        </p:nvSpPr>
        <p:spPr/>
        <p:txBody>
          <a:bodyPr/>
          <a:lstStyle/>
          <a:p>
            <a:endParaRPr lang="en-IN" dirty="0"/>
          </a:p>
        </p:txBody>
      </p:sp>
    </p:spTree>
    <p:extLst>
      <p:ext uri="{BB962C8B-B14F-4D97-AF65-F5344CB8AC3E}">
        <p14:creationId xmlns:p14="http://schemas.microsoft.com/office/powerpoint/2010/main" val="206843824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35281830-9572-450A-9A62-CE0E9D714E89}" type="slidenum">
              <a:rPr lang="en-IN" smtClean="0"/>
              <a:t>30</a:t>
            </a:fld>
            <a:endParaRPr lang="en-IN" dirty="0"/>
          </a:p>
        </p:txBody>
      </p:sp>
      <p:sp>
        <p:nvSpPr>
          <p:cNvPr id="5" name="Date Placeholder 4"/>
          <p:cNvSpPr>
            <a:spLocks noGrp="1"/>
          </p:cNvSpPr>
          <p:nvPr>
            <p:ph type="dt" idx="11"/>
          </p:nvPr>
        </p:nvSpPr>
        <p:spPr/>
        <p:txBody>
          <a:bodyPr/>
          <a:lstStyle/>
          <a:p>
            <a:endParaRPr lang="en-IN" dirty="0"/>
          </a:p>
        </p:txBody>
      </p:sp>
    </p:spTree>
    <p:extLst>
      <p:ext uri="{BB962C8B-B14F-4D97-AF65-F5344CB8AC3E}">
        <p14:creationId xmlns:p14="http://schemas.microsoft.com/office/powerpoint/2010/main" val="16818977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35281830-9572-450A-9A62-CE0E9D714E89}" type="slidenum">
              <a:rPr lang="en-IN" smtClean="0"/>
              <a:t>31</a:t>
            </a:fld>
            <a:endParaRPr lang="en-IN" dirty="0"/>
          </a:p>
        </p:txBody>
      </p:sp>
      <p:sp>
        <p:nvSpPr>
          <p:cNvPr id="5" name="Date Placeholder 4"/>
          <p:cNvSpPr>
            <a:spLocks noGrp="1"/>
          </p:cNvSpPr>
          <p:nvPr>
            <p:ph type="dt" idx="11"/>
          </p:nvPr>
        </p:nvSpPr>
        <p:spPr/>
        <p:txBody>
          <a:bodyPr/>
          <a:lstStyle/>
          <a:p>
            <a:endParaRPr lang="en-IN" dirty="0"/>
          </a:p>
        </p:txBody>
      </p:sp>
    </p:spTree>
    <p:extLst>
      <p:ext uri="{BB962C8B-B14F-4D97-AF65-F5344CB8AC3E}">
        <p14:creationId xmlns:p14="http://schemas.microsoft.com/office/powerpoint/2010/main" val="354668038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35281830-9572-450A-9A62-CE0E9D714E89}" type="slidenum">
              <a:rPr lang="en-IN" smtClean="0"/>
              <a:t>32</a:t>
            </a:fld>
            <a:endParaRPr lang="en-IN" dirty="0"/>
          </a:p>
        </p:txBody>
      </p:sp>
      <p:sp>
        <p:nvSpPr>
          <p:cNvPr id="5" name="Date Placeholder 4"/>
          <p:cNvSpPr>
            <a:spLocks noGrp="1"/>
          </p:cNvSpPr>
          <p:nvPr>
            <p:ph type="dt" idx="11"/>
          </p:nvPr>
        </p:nvSpPr>
        <p:spPr/>
        <p:txBody>
          <a:bodyPr/>
          <a:lstStyle/>
          <a:p>
            <a:endParaRPr lang="en-IN" dirty="0"/>
          </a:p>
        </p:txBody>
      </p:sp>
    </p:spTree>
    <p:extLst>
      <p:ext uri="{BB962C8B-B14F-4D97-AF65-F5344CB8AC3E}">
        <p14:creationId xmlns:p14="http://schemas.microsoft.com/office/powerpoint/2010/main" val="355401304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35281830-9572-450A-9A62-CE0E9D714E89}" type="slidenum">
              <a:rPr lang="en-IN" smtClean="0"/>
              <a:t>41</a:t>
            </a:fld>
            <a:endParaRPr lang="en-IN" dirty="0"/>
          </a:p>
        </p:txBody>
      </p:sp>
      <p:sp>
        <p:nvSpPr>
          <p:cNvPr id="5" name="Date Placeholder 4"/>
          <p:cNvSpPr>
            <a:spLocks noGrp="1"/>
          </p:cNvSpPr>
          <p:nvPr>
            <p:ph type="dt" idx="11"/>
          </p:nvPr>
        </p:nvSpPr>
        <p:spPr/>
        <p:txBody>
          <a:bodyPr/>
          <a:lstStyle/>
          <a:p>
            <a:endParaRPr lang="en-IN" dirty="0"/>
          </a:p>
        </p:txBody>
      </p:sp>
    </p:spTree>
    <p:extLst>
      <p:ext uri="{BB962C8B-B14F-4D97-AF65-F5344CB8AC3E}">
        <p14:creationId xmlns:p14="http://schemas.microsoft.com/office/powerpoint/2010/main" val="20399641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328D1864-3FD2-41B1-8C0D-896EE4CB5EFA}" type="slidenum">
              <a:rPr lang="en-US" smtClean="0"/>
              <a:pPr/>
              <a:t>42</a:t>
            </a:fld>
            <a:endParaRPr lang="en-US" dirty="0"/>
          </a:p>
        </p:txBody>
      </p:sp>
    </p:spTree>
    <p:extLst>
      <p:ext uri="{BB962C8B-B14F-4D97-AF65-F5344CB8AC3E}">
        <p14:creationId xmlns:p14="http://schemas.microsoft.com/office/powerpoint/2010/main" val="1715078892"/>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35281830-9572-450A-9A62-CE0E9D714E89}" type="slidenum">
              <a:rPr lang="en-IN" smtClean="0"/>
              <a:t>43</a:t>
            </a:fld>
            <a:endParaRPr lang="en-IN" dirty="0"/>
          </a:p>
        </p:txBody>
      </p:sp>
      <p:sp>
        <p:nvSpPr>
          <p:cNvPr id="5" name="Date Placeholder 4"/>
          <p:cNvSpPr>
            <a:spLocks noGrp="1"/>
          </p:cNvSpPr>
          <p:nvPr>
            <p:ph type="dt" idx="11"/>
          </p:nvPr>
        </p:nvSpPr>
        <p:spPr/>
        <p:txBody>
          <a:bodyPr/>
          <a:lstStyle/>
          <a:p>
            <a:endParaRPr lang="en-IN" dirty="0"/>
          </a:p>
        </p:txBody>
      </p:sp>
    </p:spTree>
    <p:extLst>
      <p:ext uri="{BB962C8B-B14F-4D97-AF65-F5344CB8AC3E}">
        <p14:creationId xmlns:p14="http://schemas.microsoft.com/office/powerpoint/2010/main" val="360186904"/>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35281830-9572-450A-9A62-CE0E9D714E89}" type="slidenum">
              <a:rPr lang="en-IN" smtClean="0"/>
              <a:t>44</a:t>
            </a:fld>
            <a:endParaRPr lang="en-IN" dirty="0"/>
          </a:p>
        </p:txBody>
      </p:sp>
      <p:sp>
        <p:nvSpPr>
          <p:cNvPr id="5" name="Date Placeholder 4"/>
          <p:cNvSpPr>
            <a:spLocks noGrp="1"/>
          </p:cNvSpPr>
          <p:nvPr>
            <p:ph type="dt" idx="11"/>
          </p:nvPr>
        </p:nvSpPr>
        <p:spPr/>
        <p:txBody>
          <a:bodyPr/>
          <a:lstStyle/>
          <a:p>
            <a:endParaRPr lang="en-IN" dirty="0"/>
          </a:p>
        </p:txBody>
      </p:sp>
    </p:spTree>
    <p:extLst>
      <p:ext uri="{BB962C8B-B14F-4D97-AF65-F5344CB8AC3E}">
        <p14:creationId xmlns:p14="http://schemas.microsoft.com/office/powerpoint/2010/main" val="2795908221"/>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35281830-9572-450A-9A62-CE0E9D714E89}" type="slidenum">
              <a:rPr lang="en-IN" smtClean="0"/>
              <a:t>45</a:t>
            </a:fld>
            <a:endParaRPr lang="en-IN" dirty="0"/>
          </a:p>
        </p:txBody>
      </p:sp>
      <p:sp>
        <p:nvSpPr>
          <p:cNvPr id="5" name="Date Placeholder 4"/>
          <p:cNvSpPr>
            <a:spLocks noGrp="1"/>
          </p:cNvSpPr>
          <p:nvPr>
            <p:ph type="dt" idx="11"/>
          </p:nvPr>
        </p:nvSpPr>
        <p:spPr/>
        <p:txBody>
          <a:bodyPr/>
          <a:lstStyle/>
          <a:p>
            <a:endParaRPr lang="en-IN" dirty="0"/>
          </a:p>
        </p:txBody>
      </p:sp>
    </p:spTree>
    <p:extLst>
      <p:ext uri="{BB962C8B-B14F-4D97-AF65-F5344CB8AC3E}">
        <p14:creationId xmlns:p14="http://schemas.microsoft.com/office/powerpoint/2010/main" val="87001285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35281830-9572-450A-9A62-CE0E9D714E89}" type="slidenum">
              <a:rPr lang="en-IN" smtClean="0"/>
              <a:t>4</a:t>
            </a:fld>
            <a:endParaRPr lang="en-IN" dirty="0"/>
          </a:p>
        </p:txBody>
      </p:sp>
      <p:sp>
        <p:nvSpPr>
          <p:cNvPr id="5" name="Date Placeholder 4"/>
          <p:cNvSpPr>
            <a:spLocks noGrp="1"/>
          </p:cNvSpPr>
          <p:nvPr>
            <p:ph type="dt" idx="11"/>
          </p:nvPr>
        </p:nvSpPr>
        <p:spPr/>
        <p:txBody>
          <a:bodyPr/>
          <a:lstStyle/>
          <a:p>
            <a:endParaRPr lang="en-IN" dirty="0"/>
          </a:p>
        </p:txBody>
      </p:sp>
    </p:spTree>
    <p:extLst>
      <p:ext uri="{BB962C8B-B14F-4D97-AF65-F5344CB8AC3E}">
        <p14:creationId xmlns:p14="http://schemas.microsoft.com/office/powerpoint/2010/main" val="4001020082"/>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35281830-9572-450A-9A62-CE0E9D714E89}" type="slidenum">
              <a:rPr lang="en-IN" smtClean="0"/>
              <a:t>46</a:t>
            </a:fld>
            <a:endParaRPr lang="en-IN" dirty="0"/>
          </a:p>
        </p:txBody>
      </p:sp>
      <p:sp>
        <p:nvSpPr>
          <p:cNvPr id="5" name="Date Placeholder 4"/>
          <p:cNvSpPr>
            <a:spLocks noGrp="1"/>
          </p:cNvSpPr>
          <p:nvPr>
            <p:ph type="dt" idx="11"/>
          </p:nvPr>
        </p:nvSpPr>
        <p:spPr/>
        <p:txBody>
          <a:bodyPr/>
          <a:lstStyle/>
          <a:p>
            <a:endParaRPr lang="en-IN" dirty="0"/>
          </a:p>
        </p:txBody>
      </p:sp>
    </p:spTree>
    <p:extLst>
      <p:ext uri="{BB962C8B-B14F-4D97-AF65-F5344CB8AC3E}">
        <p14:creationId xmlns:p14="http://schemas.microsoft.com/office/powerpoint/2010/main" val="2797340549"/>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35281830-9572-450A-9A62-CE0E9D714E89}" type="slidenum">
              <a:rPr lang="en-IN" smtClean="0"/>
              <a:t>47</a:t>
            </a:fld>
            <a:endParaRPr lang="en-IN" dirty="0"/>
          </a:p>
        </p:txBody>
      </p:sp>
      <p:sp>
        <p:nvSpPr>
          <p:cNvPr id="5" name="Date Placeholder 4"/>
          <p:cNvSpPr>
            <a:spLocks noGrp="1"/>
          </p:cNvSpPr>
          <p:nvPr>
            <p:ph type="dt" idx="11"/>
          </p:nvPr>
        </p:nvSpPr>
        <p:spPr/>
        <p:txBody>
          <a:bodyPr/>
          <a:lstStyle/>
          <a:p>
            <a:endParaRPr lang="en-IN" dirty="0"/>
          </a:p>
        </p:txBody>
      </p:sp>
    </p:spTree>
    <p:extLst>
      <p:ext uri="{BB962C8B-B14F-4D97-AF65-F5344CB8AC3E}">
        <p14:creationId xmlns:p14="http://schemas.microsoft.com/office/powerpoint/2010/main" val="969226711"/>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328D1864-3FD2-41B1-8C0D-896EE4CB5EFA}" type="slidenum">
              <a:rPr lang="en-US" smtClean="0"/>
              <a:pPr/>
              <a:t>48</a:t>
            </a:fld>
            <a:endParaRPr lang="en-US" dirty="0"/>
          </a:p>
        </p:txBody>
      </p:sp>
    </p:spTree>
    <p:extLst>
      <p:ext uri="{BB962C8B-B14F-4D97-AF65-F5344CB8AC3E}">
        <p14:creationId xmlns:p14="http://schemas.microsoft.com/office/powerpoint/2010/main" val="2344115290"/>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328D1864-3FD2-41B1-8C0D-896EE4CB5EFA}" type="slidenum">
              <a:rPr lang="en-US" smtClean="0"/>
              <a:pPr/>
              <a:t>49</a:t>
            </a:fld>
            <a:endParaRPr lang="en-US" dirty="0"/>
          </a:p>
        </p:txBody>
      </p:sp>
    </p:spTree>
    <p:extLst>
      <p:ext uri="{BB962C8B-B14F-4D97-AF65-F5344CB8AC3E}">
        <p14:creationId xmlns:p14="http://schemas.microsoft.com/office/powerpoint/2010/main" val="2498085089"/>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328D1864-3FD2-41B1-8C0D-896EE4CB5EFA}" type="slidenum">
              <a:rPr lang="en-US" smtClean="0"/>
              <a:pPr/>
              <a:t>50</a:t>
            </a:fld>
            <a:endParaRPr lang="en-US" dirty="0"/>
          </a:p>
        </p:txBody>
      </p:sp>
    </p:spTree>
    <p:extLst>
      <p:ext uri="{BB962C8B-B14F-4D97-AF65-F5344CB8AC3E}">
        <p14:creationId xmlns:p14="http://schemas.microsoft.com/office/powerpoint/2010/main" val="1505936031"/>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328D1864-3FD2-41B1-8C0D-896EE4CB5EFA}" type="slidenum">
              <a:rPr lang="en-US" smtClean="0"/>
              <a:pPr/>
              <a:t>51</a:t>
            </a:fld>
            <a:endParaRPr lang="en-US" dirty="0"/>
          </a:p>
        </p:txBody>
      </p:sp>
    </p:spTree>
    <p:extLst>
      <p:ext uri="{BB962C8B-B14F-4D97-AF65-F5344CB8AC3E}">
        <p14:creationId xmlns:p14="http://schemas.microsoft.com/office/powerpoint/2010/main" val="1792025397"/>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328D1864-3FD2-41B1-8C0D-896EE4CB5EFA}" type="slidenum">
              <a:rPr lang="en-US" smtClean="0"/>
              <a:pPr/>
              <a:t>52</a:t>
            </a:fld>
            <a:endParaRPr lang="en-US" dirty="0"/>
          </a:p>
        </p:txBody>
      </p:sp>
    </p:spTree>
    <p:extLst>
      <p:ext uri="{BB962C8B-B14F-4D97-AF65-F5344CB8AC3E}">
        <p14:creationId xmlns:p14="http://schemas.microsoft.com/office/powerpoint/2010/main" val="657985718"/>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328D1864-3FD2-41B1-8C0D-896EE4CB5EFA}" type="slidenum">
              <a:rPr lang="en-US" smtClean="0"/>
              <a:pPr/>
              <a:t>53</a:t>
            </a:fld>
            <a:endParaRPr lang="en-US" dirty="0"/>
          </a:p>
        </p:txBody>
      </p:sp>
    </p:spTree>
    <p:extLst>
      <p:ext uri="{BB962C8B-B14F-4D97-AF65-F5344CB8AC3E}">
        <p14:creationId xmlns:p14="http://schemas.microsoft.com/office/powerpoint/2010/main" val="1064020720"/>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328D1864-3FD2-41B1-8C0D-896EE4CB5EFA}" type="slidenum">
              <a:rPr lang="en-US" smtClean="0"/>
              <a:pPr/>
              <a:t>54</a:t>
            </a:fld>
            <a:endParaRPr lang="en-US" dirty="0"/>
          </a:p>
        </p:txBody>
      </p:sp>
    </p:spTree>
    <p:extLst>
      <p:ext uri="{BB962C8B-B14F-4D97-AF65-F5344CB8AC3E}">
        <p14:creationId xmlns:p14="http://schemas.microsoft.com/office/powerpoint/2010/main" val="2950408087"/>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35281830-9572-450A-9A62-CE0E9D714E89}" type="slidenum">
              <a:rPr lang="en-IN" smtClean="0"/>
              <a:t>55</a:t>
            </a:fld>
            <a:endParaRPr lang="en-IN" dirty="0"/>
          </a:p>
        </p:txBody>
      </p:sp>
      <p:sp>
        <p:nvSpPr>
          <p:cNvPr id="5" name="Date Placeholder 4"/>
          <p:cNvSpPr>
            <a:spLocks noGrp="1"/>
          </p:cNvSpPr>
          <p:nvPr>
            <p:ph type="dt" idx="11"/>
          </p:nvPr>
        </p:nvSpPr>
        <p:spPr/>
        <p:txBody>
          <a:bodyPr/>
          <a:lstStyle/>
          <a:p>
            <a:endParaRPr lang="en-IN" dirty="0"/>
          </a:p>
        </p:txBody>
      </p:sp>
    </p:spTree>
    <p:extLst>
      <p:ext uri="{BB962C8B-B14F-4D97-AF65-F5344CB8AC3E}">
        <p14:creationId xmlns:p14="http://schemas.microsoft.com/office/powerpoint/2010/main" val="355770551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35281830-9572-450A-9A62-CE0E9D714E89}" type="slidenum">
              <a:rPr lang="en-IN" smtClean="0"/>
              <a:t>5</a:t>
            </a:fld>
            <a:endParaRPr lang="en-IN" dirty="0"/>
          </a:p>
        </p:txBody>
      </p:sp>
      <p:sp>
        <p:nvSpPr>
          <p:cNvPr id="5" name="Date Placeholder 4"/>
          <p:cNvSpPr>
            <a:spLocks noGrp="1"/>
          </p:cNvSpPr>
          <p:nvPr>
            <p:ph type="dt" idx="11"/>
          </p:nvPr>
        </p:nvSpPr>
        <p:spPr/>
        <p:txBody>
          <a:bodyPr/>
          <a:lstStyle/>
          <a:p>
            <a:endParaRPr lang="en-IN" dirty="0"/>
          </a:p>
        </p:txBody>
      </p:sp>
    </p:spTree>
    <p:extLst>
      <p:ext uri="{BB962C8B-B14F-4D97-AF65-F5344CB8AC3E}">
        <p14:creationId xmlns:p14="http://schemas.microsoft.com/office/powerpoint/2010/main" val="517943290"/>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35281830-9572-450A-9A62-CE0E9D714E89}" type="slidenum">
              <a:rPr lang="en-IN" smtClean="0"/>
              <a:t>56</a:t>
            </a:fld>
            <a:endParaRPr lang="en-IN" dirty="0"/>
          </a:p>
        </p:txBody>
      </p:sp>
      <p:sp>
        <p:nvSpPr>
          <p:cNvPr id="5" name="Date Placeholder 4"/>
          <p:cNvSpPr>
            <a:spLocks noGrp="1"/>
          </p:cNvSpPr>
          <p:nvPr>
            <p:ph type="dt" idx="11"/>
          </p:nvPr>
        </p:nvSpPr>
        <p:spPr/>
        <p:txBody>
          <a:bodyPr/>
          <a:lstStyle/>
          <a:p>
            <a:endParaRPr lang="en-IN" dirty="0"/>
          </a:p>
        </p:txBody>
      </p:sp>
    </p:spTree>
    <p:extLst>
      <p:ext uri="{BB962C8B-B14F-4D97-AF65-F5344CB8AC3E}">
        <p14:creationId xmlns:p14="http://schemas.microsoft.com/office/powerpoint/2010/main" val="2252775919"/>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35281830-9572-450A-9A62-CE0E9D714E89}" type="slidenum">
              <a:rPr lang="en-IN" smtClean="0"/>
              <a:t>57</a:t>
            </a:fld>
            <a:endParaRPr lang="en-IN" dirty="0"/>
          </a:p>
        </p:txBody>
      </p:sp>
      <p:sp>
        <p:nvSpPr>
          <p:cNvPr id="5" name="Date Placeholder 4"/>
          <p:cNvSpPr>
            <a:spLocks noGrp="1"/>
          </p:cNvSpPr>
          <p:nvPr>
            <p:ph type="dt" idx="11"/>
          </p:nvPr>
        </p:nvSpPr>
        <p:spPr/>
        <p:txBody>
          <a:bodyPr/>
          <a:lstStyle/>
          <a:p>
            <a:endParaRPr lang="en-IN" dirty="0"/>
          </a:p>
        </p:txBody>
      </p:sp>
    </p:spTree>
    <p:extLst>
      <p:ext uri="{BB962C8B-B14F-4D97-AF65-F5344CB8AC3E}">
        <p14:creationId xmlns:p14="http://schemas.microsoft.com/office/powerpoint/2010/main" val="1418118451"/>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35281830-9572-450A-9A62-CE0E9D714E89}" type="slidenum">
              <a:rPr lang="en-IN" smtClean="0"/>
              <a:t>58</a:t>
            </a:fld>
            <a:endParaRPr lang="en-IN" dirty="0"/>
          </a:p>
        </p:txBody>
      </p:sp>
      <p:sp>
        <p:nvSpPr>
          <p:cNvPr id="5" name="Date Placeholder 4"/>
          <p:cNvSpPr>
            <a:spLocks noGrp="1"/>
          </p:cNvSpPr>
          <p:nvPr>
            <p:ph type="dt" idx="11"/>
          </p:nvPr>
        </p:nvSpPr>
        <p:spPr/>
        <p:txBody>
          <a:bodyPr/>
          <a:lstStyle/>
          <a:p>
            <a:endParaRPr lang="en-IN" dirty="0"/>
          </a:p>
        </p:txBody>
      </p:sp>
    </p:spTree>
    <p:extLst>
      <p:ext uri="{BB962C8B-B14F-4D97-AF65-F5344CB8AC3E}">
        <p14:creationId xmlns:p14="http://schemas.microsoft.com/office/powerpoint/2010/main" val="2251945121"/>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kern="1200" dirty="0" smtClean="0">
                <a:solidFill>
                  <a:schemeClr val="tx1"/>
                </a:solidFill>
                <a:effectLst/>
                <a:latin typeface="+mn-lt"/>
                <a:ea typeface="+mn-ea"/>
                <a:cs typeface="+mn-cs"/>
              </a:rPr>
              <a:t>The Federal Supreme Court of Switzerland: Switzerland Case No. A-5390/2013 dated 6th January, 2014</a:t>
            </a:r>
            <a:endParaRPr lang="en-US" sz="1200" kern="1200" dirty="0" smtClean="0">
              <a:solidFill>
                <a:schemeClr val="tx1"/>
              </a:solidFill>
              <a:effectLst/>
              <a:latin typeface="+mn-lt"/>
              <a:ea typeface="+mn-ea"/>
              <a:cs typeface="+mn-cs"/>
            </a:endParaRPr>
          </a:p>
          <a:p>
            <a:endParaRPr lang="en-IN" dirty="0"/>
          </a:p>
        </p:txBody>
      </p:sp>
      <p:sp>
        <p:nvSpPr>
          <p:cNvPr id="4" name="Slide Number Placeholder 3"/>
          <p:cNvSpPr>
            <a:spLocks noGrp="1"/>
          </p:cNvSpPr>
          <p:nvPr>
            <p:ph type="sldNum" sz="quarter" idx="10"/>
          </p:nvPr>
        </p:nvSpPr>
        <p:spPr/>
        <p:txBody>
          <a:bodyPr/>
          <a:lstStyle/>
          <a:p>
            <a:fld id="{35281830-9572-450A-9A62-CE0E9D714E89}" type="slidenum">
              <a:rPr lang="en-IN" smtClean="0"/>
              <a:t>59</a:t>
            </a:fld>
            <a:endParaRPr lang="en-IN" dirty="0"/>
          </a:p>
        </p:txBody>
      </p:sp>
      <p:sp>
        <p:nvSpPr>
          <p:cNvPr id="5" name="Date Placeholder 4"/>
          <p:cNvSpPr>
            <a:spLocks noGrp="1"/>
          </p:cNvSpPr>
          <p:nvPr>
            <p:ph type="dt" idx="11"/>
          </p:nvPr>
        </p:nvSpPr>
        <p:spPr/>
        <p:txBody>
          <a:bodyPr/>
          <a:lstStyle/>
          <a:p>
            <a:endParaRPr lang="en-IN" dirty="0"/>
          </a:p>
        </p:txBody>
      </p:sp>
    </p:spTree>
    <p:extLst>
      <p:ext uri="{BB962C8B-B14F-4D97-AF65-F5344CB8AC3E}">
        <p14:creationId xmlns:p14="http://schemas.microsoft.com/office/powerpoint/2010/main" val="3379732108"/>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kern="1200" dirty="0" smtClean="0">
                <a:solidFill>
                  <a:schemeClr val="tx1"/>
                </a:solidFill>
                <a:effectLst/>
                <a:latin typeface="+mn-lt"/>
                <a:ea typeface="+mn-ea"/>
                <a:cs typeface="+mn-cs"/>
              </a:rPr>
              <a:t>The Federal Supreme Court of Switzerland: Switzerland Case No. A-5390/2013 dated 6th January, 2014</a:t>
            </a:r>
            <a:endParaRPr lang="en-US" sz="1200" kern="1200" dirty="0" smtClean="0">
              <a:solidFill>
                <a:schemeClr val="tx1"/>
              </a:solidFill>
              <a:effectLst/>
              <a:latin typeface="+mn-lt"/>
              <a:ea typeface="+mn-ea"/>
              <a:cs typeface="+mn-cs"/>
            </a:endParaRPr>
          </a:p>
          <a:p>
            <a:endParaRPr lang="en-IN" dirty="0"/>
          </a:p>
        </p:txBody>
      </p:sp>
      <p:sp>
        <p:nvSpPr>
          <p:cNvPr id="4" name="Slide Number Placeholder 3"/>
          <p:cNvSpPr>
            <a:spLocks noGrp="1"/>
          </p:cNvSpPr>
          <p:nvPr>
            <p:ph type="sldNum" sz="quarter" idx="10"/>
          </p:nvPr>
        </p:nvSpPr>
        <p:spPr/>
        <p:txBody>
          <a:bodyPr/>
          <a:lstStyle/>
          <a:p>
            <a:fld id="{35281830-9572-450A-9A62-CE0E9D714E89}" type="slidenum">
              <a:rPr lang="en-IN" smtClean="0"/>
              <a:t>60</a:t>
            </a:fld>
            <a:endParaRPr lang="en-IN" dirty="0"/>
          </a:p>
        </p:txBody>
      </p:sp>
      <p:sp>
        <p:nvSpPr>
          <p:cNvPr id="5" name="Date Placeholder 4"/>
          <p:cNvSpPr>
            <a:spLocks noGrp="1"/>
          </p:cNvSpPr>
          <p:nvPr>
            <p:ph type="dt" idx="11"/>
          </p:nvPr>
        </p:nvSpPr>
        <p:spPr/>
        <p:txBody>
          <a:bodyPr/>
          <a:lstStyle/>
          <a:p>
            <a:endParaRPr lang="en-IN" dirty="0"/>
          </a:p>
        </p:txBody>
      </p:sp>
    </p:spTree>
    <p:extLst>
      <p:ext uri="{BB962C8B-B14F-4D97-AF65-F5344CB8AC3E}">
        <p14:creationId xmlns:p14="http://schemas.microsoft.com/office/powerpoint/2010/main" val="2760452029"/>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Date Placeholder 3"/>
          <p:cNvSpPr>
            <a:spLocks noGrp="1"/>
          </p:cNvSpPr>
          <p:nvPr>
            <p:ph type="dt" idx="10"/>
          </p:nvPr>
        </p:nvSpPr>
        <p:spPr/>
        <p:txBody>
          <a:bodyPr/>
          <a:lstStyle/>
          <a:p>
            <a:endParaRPr lang="en-IN" dirty="0"/>
          </a:p>
        </p:txBody>
      </p:sp>
      <p:sp>
        <p:nvSpPr>
          <p:cNvPr id="5" name="Slide Number Placeholder 4"/>
          <p:cNvSpPr>
            <a:spLocks noGrp="1"/>
          </p:cNvSpPr>
          <p:nvPr>
            <p:ph type="sldNum" sz="quarter" idx="11"/>
          </p:nvPr>
        </p:nvSpPr>
        <p:spPr/>
        <p:txBody>
          <a:bodyPr/>
          <a:lstStyle/>
          <a:p>
            <a:fld id="{35281830-9572-450A-9A62-CE0E9D714E89}" type="slidenum">
              <a:rPr lang="en-IN" smtClean="0"/>
              <a:t>61</a:t>
            </a:fld>
            <a:endParaRPr lang="en-IN" dirty="0"/>
          </a:p>
        </p:txBody>
      </p:sp>
    </p:spTree>
    <p:extLst>
      <p:ext uri="{BB962C8B-B14F-4D97-AF65-F5344CB8AC3E}">
        <p14:creationId xmlns:p14="http://schemas.microsoft.com/office/powerpoint/2010/main" val="2966494051"/>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kern="1200" dirty="0" smtClean="0">
                <a:solidFill>
                  <a:schemeClr val="tx1"/>
                </a:solidFill>
                <a:effectLst/>
                <a:latin typeface="+mn-lt"/>
                <a:ea typeface="+mn-ea"/>
                <a:cs typeface="+mn-cs"/>
              </a:rPr>
              <a:t>The Federal Supreme Court of Switzerland: Switzerland Case No. A-5390/2013 dated 6th January, 2014</a:t>
            </a:r>
            <a:endParaRPr lang="en-US" sz="1200" kern="1200" dirty="0" smtClean="0">
              <a:solidFill>
                <a:schemeClr val="tx1"/>
              </a:solidFill>
              <a:effectLst/>
              <a:latin typeface="+mn-lt"/>
              <a:ea typeface="+mn-ea"/>
              <a:cs typeface="+mn-cs"/>
            </a:endParaRPr>
          </a:p>
          <a:p>
            <a:endParaRPr lang="en-IN" dirty="0"/>
          </a:p>
        </p:txBody>
      </p:sp>
      <p:sp>
        <p:nvSpPr>
          <p:cNvPr id="4" name="Slide Number Placeholder 3"/>
          <p:cNvSpPr>
            <a:spLocks noGrp="1"/>
          </p:cNvSpPr>
          <p:nvPr>
            <p:ph type="sldNum" sz="quarter" idx="10"/>
          </p:nvPr>
        </p:nvSpPr>
        <p:spPr/>
        <p:txBody>
          <a:bodyPr/>
          <a:lstStyle/>
          <a:p>
            <a:fld id="{35281830-9572-450A-9A62-CE0E9D714E89}" type="slidenum">
              <a:rPr lang="en-IN" smtClean="0"/>
              <a:t>72</a:t>
            </a:fld>
            <a:endParaRPr lang="en-IN" dirty="0"/>
          </a:p>
        </p:txBody>
      </p:sp>
      <p:sp>
        <p:nvSpPr>
          <p:cNvPr id="5" name="Date Placeholder 4"/>
          <p:cNvSpPr>
            <a:spLocks noGrp="1"/>
          </p:cNvSpPr>
          <p:nvPr>
            <p:ph type="dt" idx="11"/>
          </p:nvPr>
        </p:nvSpPr>
        <p:spPr/>
        <p:txBody>
          <a:bodyPr/>
          <a:lstStyle/>
          <a:p>
            <a:endParaRPr lang="en-IN" dirty="0"/>
          </a:p>
        </p:txBody>
      </p:sp>
    </p:spTree>
    <p:extLst>
      <p:ext uri="{BB962C8B-B14F-4D97-AF65-F5344CB8AC3E}">
        <p14:creationId xmlns:p14="http://schemas.microsoft.com/office/powerpoint/2010/main" val="343297645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35281830-9572-450A-9A62-CE0E9D714E89}" type="slidenum">
              <a:rPr lang="en-IN" smtClean="0"/>
              <a:t>6</a:t>
            </a:fld>
            <a:endParaRPr lang="en-IN" dirty="0"/>
          </a:p>
        </p:txBody>
      </p:sp>
      <p:sp>
        <p:nvSpPr>
          <p:cNvPr id="5" name="Date Placeholder 4"/>
          <p:cNvSpPr>
            <a:spLocks noGrp="1"/>
          </p:cNvSpPr>
          <p:nvPr>
            <p:ph type="dt" idx="11"/>
          </p:nvPr>
        </p:nvSpPr>
        <p:spPr/>
        <p:txBody>
          <a:bodyPr/>
          <a:lstStyle/>
          <a:p>
            <a:endParaRPr lang="en-IN" dirty="0"/>
          </a:p>
        </p:txBody>
      </p:sp>
    </p:spTree>
    <p:extLst>
      <p:ext uri="{BB962C8B-B14F-4D97-AF65-F5344CB8AC3E}">
        <p14:creationId xmlns:p14="http://schemas.microsoft.com/office/powerpoint/2010/main" val="36778351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35281830-9572-450A-9A62-CE0E9D714E89}" type="slidenum">
              <a:rPr lang="en-IN" smtClean="0"/>
              <a:t>7</a:t>
            </a:fld>
            <a:endParaRPr lang="en-IN" dirty="0"/>
          </a:p>
        </p:txBody>
      </p:sp>
      <p:sp>
        <p:nvSpPr>
          <p:cNvPr id="5" name="Date Placeholder 4"/>
          <p:cNvSpPr>
            <a:spLocks noGrp="1"/>
          </p:cNvSpPr>
          <p:nvPr>
            <p:ph type="dt" idx="11"/>
          </p:nvPr>
        </p:nvSpPr>
        <p:spPr/>
        <p:txBody>
          <a:bodyPr/>
          <a:lstStyle/>
          <a:p>
            <a:endParaRPr lang="en-IN" dirty="0"/>
          </a:p>
        </p:txBody>
      </p:sp>
    </p:spTree>
    <p:extLst>
      <p:ext uri="{BB962C8B-B14F-4D97-AF65-F5344CB8AC3E}">
        <p14:creationId xmlns:p14="http://schemas.microsoft.com/office/powerpoint/2010/main" val="33481120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35281830-9572-450A-9A62-CE0E9D714E89}" type="slidenum">
              <a:rPr lang="en-IN" smtClean="0"/>
              <a:t>8</a:t>
            </a:fld>
            <a:endParaRPr lang="en-IN" dirty="0"/>
          </a:p>
        </p:txBody>
      </p:sp>
      <p:sp>
        <p:nvSpPr>
          <p:cNvPr id="5" name="Date Placeholder 4"/>
          <p:cNvSpPr>
            <a:spLocks noGrp="1"/>
          </p:cNvSpPr>
          <p:nvPr>
            <p:ph type="dt" idx="11"/>
          </p:nvPr>
        </p:nvSpPr>
        <p:spPr/>
        <p:txBody>
          <a:bodyPr/>
          <a:lstStyle/>
          <a:p>
            <a:endParaRPr lang="en-IN" dirty="0"/>
          </a:p>
        </p:txBody>
      </p:sp>
    </p:spTree>
    <p:extLst>
      <p:ext uri="{BB962C8B-B14F-4D97-AF65-F5344CB8AC3E}">
        <p14:creationId xmlns:p14="http://schemas.microsoft.com/office/powerpoint/2010/main" val="348073634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35281830-9572-450A-9A62-CE0E9D714E89}" type="slidenum">
              <a:rPr lang="en-IN" smtClean="0"/>
              <a:t>9</a:t>
            </a:fld>
            <a:endParaRPr lang="en-IN" dirty="0"/>
          </a:p>
        </p:txBody>
      </p:sp>
      <p:sp>
        <p:nvSpPr>
          <p:cNvPr id="5" name="Date Placeholder 4"/>
          <p:cNvSpPr>
            <a:spLocks noGrp="1"/>
          </p:cNvSpPr>
          <p:nvPr>
            <p:ph type="dt" idx="11"/>
          </p:nvPr>
        </p:nvSpPr>
        <p:spPr/>
        <p:txBody>
          <a:bodyPr/>
          <a:lstStyle/>
          <a:p>
            <a:endParaRPr lang="en-IN" dirty="0"/>
          </a:p>
        </p:txBody>
      </p:sp>
    </p:spTree>
    <p:extLst>
      <p:ext uri="{BB962C8B-B14F-4D97-AF65-F5344CB8AC3E}">
        <p14:creationId xmlns:p14="http://schemas.microsoft.com/office/powerpoint/2010/main" val="85163458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35281830-9572-450A-9A62-CE0E9D714E89}" type="slidenum">
              <a:rPr lang="en-IN" smtClean="0"/>
              <a:t>10</a:t>
            </a:fld>
            <a:endParaRPr lang="en-IN" dirty="0"/>
          </a:p>
        </p:txBody>
      </p:sp>
      <p:sp>
        <p:nvSpPr>
          <p:cNvPr id="5" name="Date Placeholder 4"/>
          <p:cNvSpPr>
            <a:spLocks noGrp="1"/>
          </p:cNvSpPr>
          <p:nvPr>
            <p:ph type="dt" idx="11"/>
          </p:nvPr>
        </p:nvSpPr>
        <p:spPr/>
        <p:txBody>
          <a:bodyPr/>
          <a:lstStyle/>
          <a:p>
            <a:endParaRPr lang="en-IN" dirty="0"/>
          </a:p>
        </p:txBody>
      </p:sp>
    </p:spTree>
    <p:extLst>
      <p:ext uri="{BB962C8B-B14F-4D97-AF65-F5344CB8AC3E}">
        <p14:creationId xmlns:p14="http://schemas.microsoft.com/office/powerpoint/2010/main" val="5862378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r>
              <a:rPr lang="en-US" smtClean="0"/>
              <a:t>31/1/2015</a:t>
            </a:r>
            <a:endParaRPr lang="en-US" dirty="0"/>
          </a:p>
        </p:txBody>
      </p:sp>
      <p:sp>
        <p:nvSpPr>
          <p:cNvPr id="5" name="Footer Placeholder 4"/>
          <p:cNvSpPr>
            <a:spLocks noGrp="1"/>
          </p:cNvSpPr>
          <p:nvPr>
            <p:ph type="ftr" sz="quarter" idx="11"/>
          </p:nvPr>
        </p:nvSpPr>
        <p:spPr/>
        <p:txBody>
          <a:bodyPr/>
          <a:lstStyle/>
          <a:p>
            <a:r>
              <a:rPr lang="en-US" smtClean="0"/>
              <a:t>16-01-2016</a:t>
            </a:r>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31/1/2015</a:t>
            </a:r>
            <a:endParaRPr lang="en-US" dirty="0"/>
          </a:p>
        </p:txBody>
      </p:sp>
      <p:sp>
        <p:nvSpPr>
          <p:cNvPr id="5" name="Footer Placeholder 4"/>
          <p:cNvSpPr>
            <a:spLocks noGrp="1"/>
          </p:cNvSpPr>
          <p:nvPr>
            <p:ph type="ftr" sz="quarter" idx="11"/>
          </p:nvPr>
        </p:nvSpPr>
        <p:spPr/>
        <p:txBody>
          <a:bodyPr/>
          <a:lstStyle/>
          <a:p>
            <a:r>
              <a:rPr lang="en-US" smtClean="0"/>
              <a:t>16-01-2016</a:t>
            </a:r>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31/1/2015</a:t>
            </a:r>
            <a:endParaRPr lang="en-US" dirty="0"/>
          </a:p>
        </p:txBody>
      </p:sp>
      <p:sp>
        <p:nvSpPr>
          <p:cNvPr id="5" name="Footer Placeholder 4"/>
          <p:cNvSpPr>
            <a:spLocks noGrp="1"/>
          </p:cNvSpPr>
          <p:nvPr>
            <p:ph type="ftr" sz="quarter" idx="11"/>
          </p:nvPr>
        </p:nvSpPr>
        <p:spPr/>
        <p:txBody>
          <a:bodyPr/>
          <a:lstStyle/>
          <a:p>
            <a:r>
              <a:rPr lang="en-US" smtClean="0"/>
              <a:t>16-01-2016</a:t>
            </a:r>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31/1/2015</a:t>
            </a:r>
            <a:endParaRPr lang="en-US" dirty="0"/>
          </a:p>
        </p:txBody>
      </p:sp>
      <p:sp>
        <p:nvSpPr>
          <p:cNvPr id="5" name="Footer Placeholder 4"/>
          <p:cNvSpPr>
            <a:spLocks noGrp="1"/>
          </p:cNvSpPr>
          <p:nvPr>
            <p:ph type="ftr" sz="quarter" idx="11"/>
          </p:nvPr>
        </p:nvSpPr>
        <p:spPr/>
        <p:txBody>
          <a:bodyPr/>
          <a:lstStyle/>
          <a:p>
            <a:r>
              <a:rPr lang="en-US" smtClean="0"/>
              <a:t>16-01-2016</a:t>
            </a:r>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smtClean="0"/>
              <a:t>31/1/2015</a:t>
            </a:r>
            <a:endParaRPr lang="en-US" dirty="0"/>
          </a:p>
        </p:txBody>
      </p:sp>
      <p:sp>
        <p:nvSpPr>
          <p:cNvPr id="5" name="Footer Placeholder 4"/>
          <p:cNvSpPr>
            <a:spLocks noGrp="1"/>
          </p:cNvSpPr>
          <p:nvPr>
            <p:ph type="ftr" sz="quarter" idx="11"/>
          </p:nvPr>
        </p:nvSpPr>
        <p:spPr/>
        <p:txBody>
          <a:bodyPr/>
          <a:lstStyle/>
          <a:p>
            <a:r>
              <a:rPr lang="en-US" smtClean="0"/>
              <a:t>16-01-2016</a:t>
            </a:r>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r>
              <a:rPr lang="en-US" smtClean="0"/>
              <a:t>31/1/2015</a:t>
            </a:r>
            <a:endParaRPr lang="en-US" dirty="0"/>
          </a:p>
        </p:txBody>
      </p:sp>
      <p:sp>
        <p:nvSpPr>
          <p:cNvPr id="6" name="Footer Placeholder 5"/>
          <p:cNvSpPr>
            <a:spLocks noGrp="1"/>
          </p:cNvSpPr>
          <p:nvPr>
            <p:ph type="ftr" sz="quarter" idx="11"/>
          </p:nvPr>
        </p:nvSpPr>
        <p:spPr/>
        <p:txBody>
          <a:bodyPr/>
          <a:lstStyle/>
          <a:p>
            <a:r>
              <a:rPr lang="en-US" smtClean="0"/>
              <a:t>16-01-2016</a:t>
            </a:r>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US" smtClean="0"/>
              <a:t>31/1/2015</a:t>
            </a:r>
            <a:endParaRPr lang="en-US" dirty="0"/>
          </a:p>
        </p:txBody>
      </p:sp>
      <p:sp>
        <p:nvSpPr>
          <p:cNvPr id="8" name="Footer Placeholder 7"/>
          <p:cNvSpPr>
            <a:spLocks noGrp="1"/>
          </p:cNvSpPr>
          <p:nvPr>
            <p:ph type="ftr" sz="quarter" idx="11"/>
          </p:nvPr>
        </p:nvSpPr>
        <p:spPr/>
        <p:txBody>
          <a:bodyPr/>
          <a:lstStyle/>
          <a:p>
            <a:r>
              <a:rPr lang="en-US" smtClean="0"/>
              <a:t>16-01-2016</a:t>
            </a:r>
            <a:endParaRPr lang="en-US" dirty="0"/>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smtClean="0"/>
              <a:t>31/1/2015</a:t>
            </a:r>
            <a:endParaRPr lang="en-US" dirty="0"/>
          </a:p>
        </p:txBody>
      </p:sp>
      <p:sp>
        <p:nvSpPr>
          <p:cNvPr id="4" name="Footer Placeholder 3"/>
          <p:cNvSpPr>
            <a:spLocks noGrp="1"/>
          </p:cNvSpPr>
          <p:nvPr>
            <p:ph type="ftr" sz="quarter" idx="11"/>
          </p:nvPr>
        </p:nvSpPr>
        <p:spPr/>
        <p:txBody>
          <a:bodyPr/>
          <a:lstStyle/>
          <a:p>
            <a:r>
              <a:rPr lang="en-US" smtClean="0"/>
              <a:t>16-01-2016</a:t>
            </a:r>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31/1/2015</a:t>
            </a:r>
            <a:endParaRPr lang="en-US" dirty="0"/>
          </a:p>
        </p:txBody>
      </p:sp>
      <p:sp>
        <p:nvSpPr>
          <p:cNvPr id="3" name="Footer Placeholder 2"/>
          <p:cNvSpPr>
            <a:spLocks noGrp="1"/>
          </p:cNvSpPr>
          <p:nvPr>
            <p:ph type="ftr" sz="quarter" idx="11"/>
          </p:nvPr>
        </p:nvSpPr>
        <p:spPr/>
        <p:txBody>
          <a:bodyPr/>
          <a:lstStyle/>
          <a:p>
            <a:r>
              <a:rPr lang="en-US" smtClean="0"/>
              <a:t>16-01-2016</a:t>
            </a: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en-US" smtClean="0"/>
              <a:t>Click to edit Master title style</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31/1/2015</a:t>
            </a:r>
            <a:endParaRPr lang="en-US" dirty="0"/>
          </a:p>
        </p:txBody>
      </p:sp>
      <p:sp>
        <p:nvSpPr>
          <p:cNvPr id="6" name="Footer Placeholder 5"/>
          <p:cNvSpPr>
            <a:spLocks noGrp="1"/>
          </p:cNvSpPr>
          <p:nvPr>
            <p:ph type="ftr" sz="quarter" idx="11"/>
          </p:nvPr>
        </p:nvSpPr>
        <p:spPr/>
        <p:txBody>
          <a:bodyPr/>
          <a:lstStyle/>
          <a:p>
            <a:r>
              <a:rPr lang="en-US" smtClean="0"/>
              <a:t>16-01-2016</a:t>
            </a:r>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
        <p:nvSpPr>
          <p:cNvPr id="9" name="Content Placeholder 8"/>
          <p:cNvSpPr>
            <a:spLocks noGrp="1"/>
          </p:cNvSpPr>
          <p:nvPr>
            <p:ph sz="quarter" idx="13"/>
          </p:nvPr>
        </p:nvSpPr>
        <p:spPr>
          <a:xfrm>
            <a:off x="304800" y="381000"/>
            <a:ext cx="7772400" cy="494284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en-US" smtClean="0"/>
              <a:t>Click to edit Master title style</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Date Placeholder 7"/>
          <p:cNvSpPr>
            <a:spLocks noGrp="1"/>
          </p:cNvSpPr>
          <p:nvPr>
            <p:ph type="dt" sz="half" idx="10"/>
          </p:nvPr>
        </p:nvSpPr>
        <p:spPr/>
        <p:txBody>
          <a:bodyPr/>
          <a:lstStyle/>
          <a:p>
            <a:r>
              <a:rPr lang="en-US" smtClean="0"/>
              <a:t>31/1/2015</a:t>
            </a:r>
            <a:endParaRPr lang="en-US" dirty="0"/>
          </a:p>
        </p:txBody>
      </p:sp>
      <p:sp>
        <p:nvSpPr>
          <p:cNvPr id="9" name="Slide Number Placeholder 8"/>
          <p:cNvSpPr>
            <a:spLocks noGrp="1"/>
          </p:cNvSpPr>
          <p:nvPr>
            <p:ph type="sldNum" sz="quarter" idx="11"/>
          </p:nvPr>
        </p:nvSpPr>
        <p:spPr/>
        <p:txBody>
          <a:bodyPr/>
          <a:lstStyle/>
          <a:p>
            <a:fld id="{B6F15528-21DE-4FAA-801E-634DDDAF4B2B}" type="slidenum">
              <a:rPr lang="en-US" smtClean="0"/>
              <a:pPr/>
              <a:t>‹#›</a:t>
            </a:fld>
            <a:endParaRPr lang="en-US" dirty="0"/>
          </a:p>
        </p:txBody>
      </p:sp>
      <p:sp>
        <p:nvSpPr>
          <p:cNvPr id="10" name="Footer Placeholder 9"/>
          <p:cNvSpPr>
            <a:spLocks noGrp="1"/>
          </p:cNvSpPr>
          <p:nvPr>
            <p:ph type="ftr" sz="quarter" idx="12"/>
          </p:nvPr>
        </p:nvSpPr>
        <p:spPr/>
        <p:txBody>
          <a:bodyPr/>
          <a:lstStyle/>
          <a:p>
            <a:r>
              <a:rPr lang="en-US" smtClean="0"/>
              <a:t>16-01-2016</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B6F15528-21DE-4FAA-801E-634DDDAF4B2B}" type="slidenum">
              <a:rPr lang="en-US" smtClean="0"/>
              <a:pPr/>
              <a:t>‹#›</a:t>
            </a:fld>
            <a:endParaRPr lang="en-US" dirty="0"/>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r>
              <a:rPr lang="en-US" smtClean="0"/>
              <a:t>16-01-2016</a:t>
            </a:r>
            <a:endParaRPr lang="en-US" dirty="0"/>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r>
              <a:rPr lang="en-US" smtClean="0"/>
              <a:t>31/1/2015</a:t>
            </a:r>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dt="0"/>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4.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4.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4.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4.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4.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4.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4.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4.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4.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4.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4.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4.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4.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4.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2" Type="http://schemas.openxmlformats.org/officeDocument/2006/relationships/hyperlink" Target="http://www.oecd.org/tax/automatic-exchange/" TargetMode="External"/><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1066801"/>
            <a:ext cx="7696200" cy="1676399"/>
          </a:xfrm>
        </p:spPr>
        <p:txBody>
          <a:bodyPr/>
          <a:lstStyle/>
          <a:p>
            <a:pPr algn="ctr"/>
            <a:r>
              <a:rPr lang="en-IN" sz="3600" b="1" spc="0" dirty="0">
                <a:latin typeface="Calibri" panose="020F0502020204030204" pitchFamily="34" charset="0"/>
              </a:rPr>
              <a:t>Exchange of </a:t>
            </a:r>
            <a:r>
              <a:rPr lang="en-IN" sz="3600" b="1" spc="0" dirty="0" smtClean="0">
                <a:latin typeface="Calibri" panose="020F0502020204030204" pitchFamily="34" charset="0"/>
              </a:rPr>
              <a:t>Information &amp; Collection of Taxes - including Multilateral Agreements</a:t>
            </a:r>
            <a:endParaRPr lang="en-IN" sz="2400" b="1" spc="0" dirty="0">
              <a:latin typeface="Calibri" panose="020F0502020204030204" pitchFamily="34" charset="0"/>
            </a:endParaRPr>
          </a:p>
        </p:txBody>
      </p:sp>
      <p:sp>
        <p:nvSpPr>
          <p:cNvPr id="3" name="Subtitle 2"/>
          <p:cNvSpPr>
            <a:spLocks noGrp="1"/>
          </p:cNvSpPr>
          <p:nvPr>
            <p:ph type="subTitle" idx="1"/>
          </p:nvPr>
        </p:nvSpPr>
        <p:spPr>
          <a:xfrm>
            <a:off x="1905000" y="4724400"/>
            <a:ext cx="6324600" cy="1371600"/>
          </a:xfrm>
        </p:spPr>
        <p:txBody>
          <a:bodyPr>
            <a:normAutofit fontScale="92500"/>
          </a:bodyPr>
          <a:lstStyle/>
          <a:p>
            <a:r>
              <a:rPr lang="en-IN" sz="1900" dirty="0" smtClean="0"/>
              <a:t>Bombay Chartered Accountants Society</a:t>
            </a:r>
          </a:p>
          <a:p>
            <a:r>
              <a:rPr lang="en-IN" sz="1900" dirty="0" smtClean="0"/>
              <a:t>16</a:t>
            </a:r>
            <a:r>
              <a:rPr lang="en-IN" sz="1900" baseline="30000" dirty="0" smtClean="0"/>
              <a:t>th</a:t>
            </a:r>
            <a:r>
              <a:rPr lang="en-IN" sz="1900" dirty="0" smtClean="0"/>
              <a:t> Intensive study course on Double Tax Avoidance Agreements</a:t>
            </a:r>
            <a:endParaRPr lang="en-IN" sz="1900" dirty="0"/>
          </a:p>
          <a:p>
            <a:pPr algn="r"/>
            <a:r>
              <a:rPr lang="en-US" sz="1900" dirty="0" smtClean="0"/>
              <a:t>16</a:t>
            </a:r>
            <a:r>
              <a:rPr lang="en-US" sz="1900" baseline="30000" dirty="0" smtClean="0"/>
              <a:t>th</a:t>
            </a:r>
            <a:r>
              <a:rPr lang="en-US" sz="1900" dirty="0" smtClean="0"/>
              <a:t> January, 2016</a:t>
            </a:r>
          </a:p>
          <a:p>
            <a:pPr algn="r"/>
            <a:r>
              <a:rPr lang="en-IN" sz="1900" dirty="0" smtClean="0"/>
              <a:t>Anil Doshi</a:t>
            </a:r>
          </a:p>
          <a:p>
            <a:pPr algn="r"/>
            <a:endParaRPr lang="en-IN" dirty="0"/>
          </a:p>
        </p:txBody>
      </p:sp>
    </p:spTree>
    <p:extLst>
      <p:ext uri="{BB962C8B-B14F-4D97-AF65-F5344CB8AC3E}">
        <p14:creationId xmlns:p14="http://schemas.microsoft.com/office/powerpoint/2010/main" val="48426721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57200" y="46038"/>
            <a:ext cx="7620000" cy="627570"/>
          </a:xfrm>
        </p:spPr>
        <p:txBody>
          <a:bodyPr/>
          <a:lstStyle/>
          <a:p>
            <a:r>
              <a:rPr lang="en-IN" sz="2800" b="1" dirty="0" smtClean="0">
                <a:latin typeface="+mn-lt"/>
              </a:rPr>
              <a:t>Overview - </a:t>
            </a:r>
            <a:r>
              <a:rPr lang="en-US" sz="2800" b="1" dirty="0">
                <a:latin typeface="+mn-lt"/>
              </a:rPr>
              <a:t>Article 26 – Para </a:t>
            </a:r>
            <a:r>
              <a:rPr lang="en-US" sz="2800" b="1" dirty="0" smtClean="0">
                <a:latin typeface="+mn-lt"/>
              </a:rPr>
              <a:t>1</a:t>
            </a:r>
            <a:endParaRPr lang="en-IN" sz="2800" b="1" dirty="0">
              <a:latin typeface="+mn-lt"/>
            </a:endParaRPr>
          </a:p>
        </p:txBody>
      </p:sp>
      <p:sp>
        <p:nvSpPr>
          <p:cNvPr id="7" name="Content Placeholder 6"/>
          <p:cNvSpPr>
            <a:spLocks noGrp="1"/>
          </p:cNvSpPr>
          <p:nvPr>
            <p:ph sz="half" idx="1"/>
          </p:nvPr>
        </p:nvSpPr>
        <p:spPr>
          <a:xfrm>
            <a:off x="457200" y="1143000"/>
            <a:ext cx="3657600" cy="4590288"/>
          </a:xfrm>
        </p:spPr>
        <p:txBody>
          <a:bodyPr>
            <a:normAutofit/>
          </a:bodyPr>
          <a:lstStyle/>
          <a:p>
            <a:pPr marL="228600">
              <a:buNone/>
            </a:pPr>
            <a:r>
              <a:rPr lang="en-IN" sz="1800" dirty="0" smtClean="0"/>
              <a:t>	</a:t>
            </a:r>
            <a:endParaRPr lang="en-IN" sz="1800" dirty="0"/>
          </a:p>
        </p:txBody>
      </p:sp>
      <p:sp>
        <p:nvSpPr>
          <p:cNvPr id="3" name="Content Placeholder 2"/>
          <p:cNvSpPr>
            <a:spLocks noGrp="1"/>
          </p:cNvSpPr>
          <p:nvPr>
            <p:ph sz="half" idx="2"/>
          </p:nvPr>
        </p:nvSpPr>
        <p:spPr>
          <a:xfrm>
            <a:off x="381000" y="533400"/>
            <a:ext cx="7924800" cy="6019800"/>
          </a:xfrm>
        </p:spPr>
        <p:txBody>
          <a:bodyPr>
            <a:noAutofit/>
          </a:bodyPr>
          <a:lstStyle/>
          <a:p>
            <a:pPr marL="514350" indent="-514350">
              <a:buClrTx/>
              <a:buFont typeface="+mj-lt"/>
              <a:buAutoNum type="alphaLcPeriod" startAt="3"/>
            </a:pPr>
            <a:r>
              <a:rPr lang="en-US" sz="2400" b="1" dirty="0" smtClean="0"/>
              <a:t>Foreseeably Relevant</a:t>
            </a:r>
          </a:p>
          <a:p>
            <a:pPr marL="457200" lvl="2" indent="0" algn="just">
              <a:spcBef>
                <a:spcPts val="0"/>
              </a:spcBef>
              <a:spcAft>
                <a:spcPts val="1200"/>
              </a:spcAft>
              <a:buClrTx/>
              <a:buNone/>
            </a:pPr>
            <a:r>
              <a:rPr lang="en-US" sz="2200" b="1" dirty="0" smtClean="0"/>
              <a:t>Issue: </a:t>
            </a:r>
          </a:p>
          <a:p>
            <a:pPr marL="457200" lvl="2" indent="0" algn="just">
              <a:spcBef>
                <a:spcPts val="0"/>
              </a:spcBef>
              <a:spcAft>
                <a:spcPts val="1200"/>
              </a:spcAft>
              <a:buClrTx/>
              <a:buNone/>
            </a:pPr>
            <a:r>
              <a:rPr lang="en-US" sz="2200" dirty="0" smtClean="0"/>
              <a:t>Application </a:t>
            </a:r>
            <a:r>
              <a:rPr lang="en-US" sz="2200" dirty="0"/>
              <a:t>to court u/s 105J of IRA and Notice to BJX. Opposition by BJX. Issue of Foreseeably relevant &amp; Business Secrets</a:t>
            </a:r>
          </a:p>
          <a:p>
            <a:pPr marL="457200" lvl="2" indent="0" algn="just">
              <a:spcBef>
                <a:spcPts val="0"/>
              </a:spcBef>
              <a:spcAft>
                <a:spcPts val="1200"/>
              </a:spcAft>
              <a:buClrTx/>
              <a:buNone/>
            </a:pPr>
            <a:r>
              <a:rPr lang="en-US" sz="2200" b="1" dirty="0" smtClean="0"/>
              <a:t>Held: </a:t>
            </a:r>
          </a:p>
          <a:p>
            <a:pPr marL="457200" lvl="2" indent="0" algn="just">
              <a:spcBef>
                <a:spcPts val="0"/>
              </a:spcBef>
              <a:spcAft>
                <a:spcPts val="1200"/>
              </a:spcAft>
              <a:buClrTx/>
              <a:buNone/>
            </a:pPr>
            <a:r>
              <a:rPr lang="en-US" sz="2200" dirty="0" smtClean="0"/>
              <a:t>The information </a:t>
            </a:r>
            <a:r>
              <a:rPr lang="en-US" sz="2200" dirty="0"/>
              <a:t>sought was foreseeably relevant as the bank account statements would allow for the movement and amount of moneys transferred to be traced. The account opening documents would allow the Competent Authority of India to investigate the identity of the person behind BJX to see whether that person had infringed Indian tax laws in connection with the alleged Ponzi-like scheme.</a:t>
            </a:r>
          </a:p>
          <a:p>
            <a:pPr marL="297180" lvl="1" indent="0" algn="just">
              <a:buClrTx/>
              <a:buNone/>
            </a:pPr>
            <a:endParaRPr lang="en-US" sz="2000" b="1" dirty="0"/>
          </a:p>
          <a:p>
            <a:pPr marL="297180" lvl="1" indent="0" algn="just">
              <a:buClrTx/>
              <a:buNone/>
            </a:pPr>
            <a:endParaRPr lang="en-US" sz="2200" b="1" dirty="0" smtClean="0"/>
          </a:p>
          <a:p>
            <a:pPr marL="514350" indent="-514350">
              <a:buClrTx/>
              <a:buFont typeface="+mj-lt"/>
              <a:buAutoNum type="alphaLcPeriod" startAt="3"/>
            </a:pPr>
            <a:endParaRPr lang="en-US" sz="2600" b="1" dirty="0" smtClean="0"/>
          </a:p>
          <a:p>
            <a:pPr marL="514350" indent="-514350">
              <a:buClrTx/>
              <a:buFont typeface="+mj-lt"/>
              <a:buAutoNum type="alphaLcPeriod" startAt="3"/>
            </a:pPr>
            <a:endParaRPr lang="en-US" sz="2600" dirty="0" smtClean="0"/>
          </a:p>
        </p:txBody>
      </p:sp>
      <p:sp>
        <p:nvSpPr>
          <p:cNvPr id="4" name="Slide Number Placeholder 3"/>
          <p:cNvSpPr>
            <a:spLocks noGrp="1"/>
          </p:cNvSpPr>
          <p:nvPr>
            <p:ph type="sldNum" sz="quarter" idx="12"/>
          </p:nvPr>
        </p:nvSpPr>
        <p:spPr/>
        <p:txBody>
          <a:bodyPr/>
          <a:lstStyle/>
          <a:p>
            <a:fld id="{B6F15528-21DE-4FAA-801E-634DDDAF4B2B}" type="slidenum">
              <a:rPr lang="en-US" smtClean="0"/>
              <a:pPr/>
              <a:t>10</a:t>
            </a:fld>
            <a:endParaRPr lang="en-US" dirty="0"/>
          </a:p>
        </p:txBody>
      </p:sp>
      <p:sp>
        <p:nvSpPr>
          <p:cNvPr id="2" name="Footer Placeholder 1"/>
          <p:cNvSpPr>
            <a:spLocks noGrp="1"/>
          </p:cNvSpPr>
          <p:nvPr>
            <p:ph type="ftr" sz="quarter" idx="11"/>
          </p:nvPr>
        </p:nvSpPr>
        <p:spPr/>
        <p:txBody>
          <a:bodyPr/>
          <a:lstStyle/>
          <a:p>
            <a:r>
              <a:rPr lang="en-US" smtClean="0"/>
              <a:t>16-01-2016</a:t>
            </a:r>
            <a:endParaRPr lang="en-US" dirty="0"/>
          </a:p>
        </p:txBody>
      </p:sp>
    </p:spTree>
    <p:extLst>
      <p:ext uri="{BB962C8B-B14F-4D97-AF65-F5344CB8AC3E}">
        <p14:creationId xmlns:p14="http://schemas.microsoft.com/office/powerpoint/2010/main" val="280042841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620000" cy="411162"/>
          </a:xfrm>
        </p:spPr>
        <p:txBody>
          <a:bodyPr/>
          <a:lstStyle/>
          <a:p>
            <a:r>
              <a:rPr lang="en-IN" sz="2800" b="1" dirty="0">
                <a:latin typeface="Calibri" panose="020F0502020204030204" pitchFamily="34" charset="0"/>
              </a:rPr>
              <a:t>Overview - </a:t>
            </a:r>
            <a:r>
              <a:rPr lang="en-US" sz="2800" b="1" dirty="0">
                <a:latin typeface="Calibri" panose="020F0502020204030204" pitchFamily="34" charset="0"/>
              </a:rPr>
              <a:t>Article 26 – Para </a:t>
            </a:r>
            <a:r>
              <a:rPr lang="en-US" sz="2800" b="1" dirty="0" smtClean="0">
                <a:latin typeface="Calibri" panose="020F0502020204030204" pitchFamily="34" charset="0"/>
              </a:rPr>
              <a:t>1 - Fishing Expedition</a:t>
            </a:r>
            <a:endParaRPr lang="en-US" sz="2800" dirty="0">
              <a:latin typeface="Calibri" panose="020F0502020204030204" pitchFamily="34" charset="0"/>
            </a:endParaRPr>
          </a:p>
        </p:txBody>
      </p:sp>
      <p:sp>
        <p:nvSpPr>
          <p:cNvPr id="3" name="Content Placeholder 2"/>
          <p:cNvSpPr>
            <a:spLocks noGrp="1"/>
          </p:cNvSpPr>
          <p:nvPr>
            <p:ph idx="1"/>
          </p:nvPr>
        </p:nvSpPr>
        <p:spPr>
          <a:xfrm>
            <a:off x="457200" y="685800"/>
            <a:ext cx="8001000" cy="6019800"/>
          </a:xfrm>
        </p:spPr>
        <p:txBody>
          <a:bodyPr>
            <a:normAutofit fontScale="92500"/>
          </a:bodyPr>
          <a:lstStyle/>
          <a:p>
            <a:pPr marL="0" indent="-457200" algn="just">
              <a:buClrTx/>
              <a:buFont typeface="+mj-lt"/>
              <a:buAutoNum type="alphaLcPeriod" startAt="4"/>
            </a:pPr>
            <a:r>
              <a:rPr lang="en-US" sz="2400" b="1" dirty="0"/>
              <a:t>Fishing Expedition</a:t>
            </a:r>
          </a:p>
          <a:p>
            <a:pPr marL="411480" lvl="1" indent="0" algn="just">
              <a:buNone/>
            </a:pPr>
            <a:r>
              <a:rPr lang="en-US" sz="2400" dirty="0"/>
              <a:t>The Contracting States are not required to provide administrative assistance and exchange information in cases of “fishing expedition”, i.e., </a:t>
            </a:r>
            <a:r>
              <a:rPr lang="en-US" sz="2400" b="1" dirty="0"/>
              <a:t>speculative requests that have no apparent nexus to the inquiry </a:t>
            </a:r>
            <a:r>
              <a:rPr lang="en-US" sz="2400" dirty="0"/>
              <a:t>or investigation in the requesting State.</a:t>
            </a:r>
            <a:endParaRPr lang="en-US" sz="2400" dirty="0" smtClean="0"/>
          </a:p>
          <a:p>
            <a:pPr marL="114300" indent="0" algn="just">
              <a:buNone/>
            </a:pPr>
            <a:r>
              <a:rPr lang="en-US" sz="2400" b="1" dirty="0" smtClean="0"/>
              <a:t>Illustrations</a:t>
            </a:r>
            <a:r>
              <a:rPr lang="en-US" sz="2400" dirty="0" smtClean="0"/>
              <a:t> re </a:t>
            </a:r>
            <a:r>
              <a:rPr lang="en-US" sz="2400" dirty="0"/>
              <a:t>“fishing </a:t>
            </a:r>
            <a:r>
              <a:rPr lang="en-US" sz="2400" dirty="0" smtClean="0"/>
              <a:t>expedition”:</a:t>
            </a:r>
            <a:endParaRPr lang="en-US" sz="2400" dirty="0"/>
          </a:p>
          <a:p>
            <a:pPr marL="628650" indent="-514350" algn="just">
              <a:buClrTx/>
              <a:buFont typeface="+mj-lt"/>
              <a:buAutoNum type="romanLcPeriod"/>
            </a:pPr>
            <a:r>
              <a:rPr lang="en-US" sz="2400" dirty="0" smtClean="0"/>
              <a:t>Bank </a:t>
            </a:r>
            <a:r>
              <a:rPr lang="en-US" sz="2400" dirty="0"/>
              <a:t>B is a bank established in State B. State A taxes its residents on the basis of </a:t>
            </a:r>
            <a:r>
              <a:rPr lang="en-US" sz="2400" dirty="0" smtClean="0"/>
              <a:t>their worldwide </a:t>
            </a:r>
            <a:r>
              <a:rPr lang="en-US" sz="2400" dirty="0"/>
              <a:t>income. The competent authority of State A requests that the </a:t>
            </a:r>
            <a:r>
              <a:rPr lang="en-US" sz="2400" dirty="0" smtClean="0"/>
              <a:t>competent authority </a:t>
            </a:r>
            <a:r>
              <a:rPr lang="en-US" sz="2400" dirty="0"/>
              <a:t>of State B provide the names, date and place of birth, and account </a:t>
            </a:r>
            <a:r>
              <a:rPr lang="en-US" sz="2400" dirty="0" smtClean="0"/>
              <a:t>balances (</a:t>
            </a:r>
            <a:r>
              <a:rPr lang="en-US" sz="2400" dirty="0"/>
              <a:t>including information on any financial assets held in such accounts) of residents of State </a:t>
            </a:r>
            <a:r>
              <a:rPr lang="en-US" sz="2400" dirty="0" smtClean="0"/>
              <a:t>A that </a:t>
            </a:r>
            <a:r>
              <a:rPr lang="en-US" sz="2400" dirty="0"/>
              <a:t>have an account with, hold signatory authority over, or a beneficial interest in an </a:t>
            </a:r>
            <a:r>
              <a:rPr lang="en-US" sz="2400" dirty="0" smtClean="0"/>
              <a:t>account with </a:t>
            </a:r>
            <a:r>
              <a:rPr lang="en-US" sz="2400" dirty="0"/>
              <a:t>Bank B in State B. </a:t>
            </a:r>
            <a:r>
              <a:rPr lang="en-US" sz="2400" b="1" dirty="0"/>
              <a:t>The request states that Bank B is known to have a large group </a:t>
            </a:r>
            <a:r>
              <a:rPr lang="en-US" sz="2400" b="1" dirty="0" smtClean="0"/>
              <a:t>of foreign </a:t>
            </a:r>
            <a:r>
              <a:rPr lang="en-US" sz="2400" b="1" dirty="0"/>
              <a:t>account holders but does not contain any additional information.</a:t>
            </a:r>
          </a:p>
        </p:txBody>
      </p:sp>
      <p:sp>
        <p:nvSpPr>
          <p:cNvPr id="5" name="Slide Number Placeholder 4"/>
          <p:cNvSpPr>
            <a:spLocks noGrp="1"/>
          </p:cNvSpPr>
          <p:nvPr>
            <p:ph type="sldNum" sz="quarter" idx="12"/>
          </p:nvPr>
        </p:nvSpPr>
        <p:spPr/>
        <p:txBody>
          <a:bodyPr/>
          <a:lstStyle/>
          <a:p>
            <a:fld id="{B6F15528-21DE-4FAA-801E-634DDDAF4B2B}" type="slidenum">
              <a:rPr lang="en-US" smtClean="0"/>
              <a:pPr/>
              <a:t>11</a:t>
            </a:fld>
            <a:endParaRPr lang="en-US" dirty="0"/>
          </a:p>
        </p:txBody>
      </p:sp>
      <p:sp>
        <p:nvSpPr>
          <p:cNvPr id="4" name="Footer Placeholder 3"/>
          <p:cNvSpPr>
            <a:spLocks noGrp="1"/>
          </p:cNvSpPr>
          <p:nvPr>
            <p:ph type="ftr" sz="quarter" idx="11"/>
          </p:nvPr>
        </p:nvSpPr>
        <p:spPr/>
        <p:txBody>
          <a:bodyPr/>
          <a:lstStyle/>
          <a:p>
            <a:r>
              <a:rPr lang="en-US" smtClean="0"/>
              <a:t>16-01-2016</a:t>
            </a:r>
            <a:endParaRPr lang="en-US" dirty="0"/>
          </a:p>
        </p:txBody>
      </p:sp>
    </p:spTree>
    <p:extLst>
      <p:ext uri="{BB962C8B-B14F-4D97-AF65-F5344CB8AC3E}">
        <p14:creationId xmlns:p14="http://schemas.microsoft.com/office/powerpoint/2010/main" val="354966841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620000" cy="563562"/>
          </a:xfrm>
        </p:spPr>
        <p:txBody>
          <a:bodyPr/>
          <a:lstStyle/>
          <a:p>
            <a:r>
              <a:rPr lang="en-IN" sz="2800" b="1" dirty="0">
                <a:latin typeface="Calibri" panose="020F0502020204030204" pitchFamily="34" charset="0"/>
              </a:rPr>
              <a:t>Overview - </a:t>
            </a:r>
            <a:r>
              <a:rPr lang="en-US" sz="2800" b="1" dirty="0">
                <a:latin typeface="Calibri" panose="020F0502020204030204" pitchFamily="34" charset="0"/>
              </a:rPr>
              <a:t>Article 26 – Para 1-Fishing Expedition</a:t>
            </a:r>
            <a:endParaRPr lang="en-US" sz="2800" dirty="0">
              <a:latin typeface="Calibri" panose="020F0502020204030204" pitchFamily="34" charset="0"/>
            </a:endParaRPr>
          </a:p>
        </p:txBody>
      </p:sp>
      <p:sp>
        <p:nvSpPr>
          <p:cNvPr id="3" name="Content Placeholder 2"/>
          <p:cNvSpPr>
            <a:spLocks noGrp="1"/>
          </p:cNvSpPr>
          <p:nvPr>
            <p:ph idx="1"/>
          </p:nvPr>
        </p:nvSpPr>
        <p:spPr>
          <a:xfrm>
            <a:off x="457200" y="762000"/>
            <a:ext cx="7924800" cy="5791200"/>
          </a:xfrm>
        </p:spPr>
        <p:txBody>
          <a:bodyPr>
            <a:normAutofit lnSpcReduction="10000"/>
          </a:bodyPr>
          <a:lstStyle/>
          <a:p>
            <a:pPr marL="628650" indent="-514350" algn="just">
              <a:spcAft>
                <a:spcPts val="600"/>
              </a:spcAft>
              <a:buClrTx/>
              <a:buFont typeface="+mj-lt"/>
              <a:buAutoNum type="romanLcPeriod" startAt="2"/>
            </a:pPr>
            <a:r>
              <a:rPr lang="en-US" dirty="0"/>
              <a:t>Company B is a company established in State B. State A requests the </a:t>
            </a:r>
            <a:r>
              <a:rPr lang="en-US" b="1" dirty="0"/>
              <a:t>names of </a:t>
            </a:r>
            <a:r>
              <a:rPr lang="en-US" b="1" dirty="0" smtClean="0"/>
              <a:t>all shareholders </a:t>
            </a:r>
            <a:r>
              <a:rPr lang="en-US" b="1" dirty="0"/>
              <a:t>in Company B resident of State A and information on all dividend </a:t>
            </a:r>
            <a:r>
              <a:rPr lang="en-US" b="1" dirty="0" smtClean="0"/>
              <a:t>payments made </a:t>
            </a:r>
            <a:r>
              <a:rPr lang="en-US" b="1" dirty="0"/>
              <a:t>to such shareholders. </a:t>
            </a:r>
            <a:r>
              <a:rPr lang="en-US" dirty="0"/>
              <a:t>The requesting State A points out that Company B has </a:t>
            </a:r>
            <a:r>
              <a:rPr lang="en-US" dirty="0" smtClean="0"/>
              <a:t>significant business </a:t>
            </a:r>
            <a:r>
              <a:rPr lang="en-US" dirty="0"/>
              <a:t>activity in State A and is therefore likely to have shareholders resident of State A</a:t>
            </a:r>
            <a:r>
              <a:rPr lang="en-US" dirty="0" smtClean="0"/>
              <a:t>. </a:t>
            </a:r>
            <a:r>
              <a:rPr lang="en-US" b="1" dirty="0" smtClean="0"/>
              <a:t>The </a:t>
            </a:r>
            <a:r>
              <a:rPr lang="en-US" b="1" dirty="0"/>
              <a:t>request further states that it is well known that taxpayers often fail to disclose </a:t>
            </a:r>
            <a:r>
              <a:rPr lang="en-US" b="1" dirty="0" smtClean="0"/>
              <a:t>foreign source </a:t>
            </a:r>
            <a:r>
              <a:rPr lang="en-US" b="1" dirty="0"/>
              <a:t>income or assets</a:t>
            </a:r>
            <a:r>
              <a:rPr lang="en-US" b="1" dirty="0" smtClean="0"/>
              <a:t>.</a:t>
            </a:r>
          </a:p>
          <a:p>
            <a:pPr marL="571500" indent="-457200" algn="just">
              <a:buClrTx/>
              <a:buFont typeface="+mj-lt"/>
              <a:buAutoNum type="alphaLcPeriod" startAt="5"/>
            </a:pPr>
            <a:r>
              <a:rPr lang="en-US" sz="2400" b="1" dirty="0" smtClean="0"/>
              <a:t>Group Requests</a:t>
            </a:r>
            <a:endParaRPr lang="en-US" sz="2400" dirty="0" smtClean="0"/>
          </a:p>
          <a:p>
            <a:pPr marL="777240" lvl="2" indent="0" algn="just">
              <a:buClrTx/>
              <a:buNone/>
            </a:pPr>
            <a:r>
              <a:rPr lang="en-US" sz="2200" dirty="0" smtClean="0"/>
              <a:t>Para </a:t>
            </a:r>
            <a:r>
              <a:rPr lang="en-US" sz="2200" dirty="0"/>
              <a:t>5.2 of the Commentary states that </a:t>
            </a:r>
            <a:r>
              <a:rPr lang="en-US" sz="2200" b="1" dirty="0"/>
              <a:t>for a group request not to be a “fishing expedition”, </a:t>
            </a:r>
            <a:r>
              <a:rPr lang="en-US" sz="2200" dirty="0"/>
              <a:t>it is necessary that the requesting State provide </a:t>
            </a:r>
            <a:r>
              <a:rPr lang="en-US" sz="2200" b="1" dirty="0"/>
              <a:t>a detailed description of the group </a:t>
            </a:r>
            <a:r>
              <a:rPr lang="en-US" sz="2200" dirty="0"/>
              <a:t>and the </a:t>
            </a:r>
            <a:r>
              <a:rPr lang="en-US" sz="2200" b="1" dirty="0"/>
              <a:t>specific facts and circumstances </a:t>
            </a:r>
            <a:r>
              <a:rPr lang="en-US" sz="2200" dirty="0"/>
              <a:t>that have led to the request, an </a:t>
            </a:r>
            <a:r>
              <a:rPr lang="en-US" sz="2200" b="1" dirty="0"/>
              <a:t>explanation of the applicable law </a:t>
            </a:r>
            <a:r>
              <a:rPr lang="en-US" sz="2200" dirty="0"/>
              <a:t>and why there is </a:t>
            </a:r>
            <a:r>
              <a:rPr lang="en-US" sz="2200" b="1" dirty="0"/>
              <a:t>reason to believe that </a:t>
            </a:r>
            <a:r>
              <a:rPr lang="en-US" sz="2200" dirty="0"/>
              <a:t>the taxpayers in the group in respect of whom information is requested have been </a:t>
            </a:r>
            <a:r>
              <a:rPr lang="en-US" sz="2200" b="1" dirty="0"/>
              <a:t>non-compliant with that law</a:t>
            </a:r>
            <a:r>
              <a:rPr lang="en-US" sz="2200" dirty="0"/>
              <a:t>, supported by a clear factual basis. </a:t>
            </a:r>
          </a:p>
          <a:p>
            <a:pPr algn="just"/>
            <a:endParaRPr lang="en-US" sz="2400" b="1"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12</a:t>
            </a:fld>
            <a:endParaRPr lang="en-US" dirty="0"/>
          </a:p>
        </p:txBody>
      </p:sp>
      <p:sp>
        <p:nvSpPr>
          <p:cNvPr id="4" name="Footer Placeholder 3"/>
          <p:cNvSpPr>
            <a:spLocks noGrp="1"/>
          </p:cNvSpPr>
          <p:nvPr>
            <p:ph type="ftr" sz="quarter" idx="11"/>
          </p:nvPr>
        </p:nvSpPr>
        <p:spPr/>
        <p:txBody>
          <a:bodyPr/>
          <a:lstStyle/>
          <a:p>
            <a:r>
              <a:rPr lang="en-US" smtClean="0"/>
              <a:t>16-01-2016</a:t>
            </a:r>
            <a:endParaRPr lang="en-US" dirty="0"/>
          </a:p>
        </p:txBody>
      </p:sp>
    </p:spTree>
    <p:extLst>
      <p:ext uri="{BB962C8B-B14F-4D97-AF65-F5344CB8AC3E}">
        <p14:creationId xmlns:p14="http://schemas.microsoft.com/office/powerpoint/2010/main" val="320030867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7620000" cy="487362"/>
          </a:xfrm>
        </p:spPr>
        <p:txBody>
          <a:bodyPr/>
          <a:lstStyle/>
          <a:p>
            <a:r>
              <a:rPr lang="en-US" sz="3000" b="1" dirty="0" smtClean="0">
                <a:solidFill>
                  <a:schemeClr val="tx1"/>
                </a:solidFill>
                <a:latin typeface="Body"/>
              </a:rPr>
              <a:t>Art 26 cont’d…</a:t>
            </a:r>
            <a:endParaRPr lang="en-US" sz="3000" b="1" dirty="0">
              <a:solidFill>
                <a:schemeClr val="tx1"/>
              </a:solidFill>
              <a:latin typeface="Body"/>
            </a:endParaRPr>
          </a:p>
        </p:txBody>
      </p:sp>
      <p:sp>
        <p:nvSpPr>
          <p:cNvPr id="3" name="Content Placeholder 2"/>
          <p:cNvSpPr>
            <a:spLocks noGrp="1"/>
          </p:cNvSpPr>
          <p:nvPr>
            <p:ph idx="1"/>
          </p:nvPr>
        </p:nvSpPr>
        <p:spPr>
          <a:xfrm>
            <a:off x="457200" y="639762"/>
            <a:ext cx="7620000" cy="5989638"/>
          </a:xfrm>
        </p:spPr>
        <p:txBody>
          <a:bodyPr>
            <a:normAutofit fontScale="92500"/>
          </a:bodyPr>
          <a:lstStyle/>
          <a:p>
            <a:pPr marL="457200" indent="-457200" algn="just">
              <a:buNone/>
            </a:pPr>
            <a:r>
              <a:rPr lang="en-US" sz="2400" b="1" dirty="0" smtClean="0"/>
              <a:t>Art 26 Para 2 – Restrictions on EoI</a:t>
            </a:r>
          </a:p>
          <a:p>
            <a:pPr marL="457200" indent="-457200" algn="just">
              <a:buNone/>
            </a:pPr>
            <a:r>
              <a:rPr lang="en-US" sz="2400" dirty="0" smtClean="0"/>
              <a:t>2.	</a:t>
            </a:r>
            <a:r>
              <a:rPr lang="en-US" sz="2400" i="1" dirty="0" smtClean="0"/>
              <a:t>Any </a:t>
            </a:r>
            <a:r>
              <a:rPr lang="en-US" sz="2400" b="1" i="1" dirty="0"/>
              <a:t>information</a:t>
            </a:r>
            <a:r>
              <a:rPr lang="en-US" sz="2400" i="1" dirty="0"/>
              <a:t> received under paragraph 1 by a Contracting State </a:t>
            </a:r>
            <a:r>
              <a:rPr lang="en-US" sz="2400" b="1" i="1" dirty="0"/>
              <a:t>shall </a:t>
            </a:r>
            <a:r>
              <a:rPr lang="en-US" sz="2400" b="1" i="1" dirty="0" smtClean="0"/>
              <a:t>be treated </a:t>
            </a:r>
            <a:r>
              <a:rPr lang="en-US" sz="2400" b="1" i="1" dirty="0"/>
              <a:t>as secret</a:t>
            </a:r>
            <a:r>
              <a:rPr lang="en-US" sz="2400" i="1" dirty="0"/>
              <a:t> in the same manner as information obtained under </a:t>
            </a:r>
            <a:r>
              <a:rPr lang="en-US" sz="2400" i="1" dirty="0" smtClean="0"/>
              <a:t>the domestic </a:t>
            </a:r>
            <a:r>
              <a:rPr lang="en-US" sz="2400" i="1" dirty="0"/>
              <a:t>laws of that State and </a:t>
            </a:r>
            <a:r>
              <a:rPr lang="en-US" sz="2400" b="1" i="1" dirty="0"/>
              <a:t>shall be disclosed only to persons or authorities</a:t>
            </a:r>
            <a:r>
              <a:rPr lang="en-US" sz="2400" i="1" dirty="0"/>
              <a:t> (including courts and administrative bodies) concerned with the assessment or collection of, the enforcement or prosecution in respect of, the determination of appeals in relation to the taxes referred to in paragraph 1, or the oversight of the above. </a:t>
            </a:r>
            <a:r>
              <a:rPr lang="en-US" sz="2400" b="1" i="1" dirty="0"/>
              <a:t>Such persons or authorities shall use the information only for such purposes</a:t>
            </a:r>
            <a:r>
              <a:rPr lang="en-US" sz="2400" i="1" dirty="0"/>
              <a:t>. They may disclose the information in public court proceedings or in judicial decisions. Notwithstanding the foregoing, information received by a Contracting State </a:t>
            </a:r>
            <a:r>
              <a:rPr lang="en-US" sz="2400" b="1" i="1" dirty="0"/>
              <a:t>may be used for other purposes when such information may be used for such other purposes under the laws of both States</a:t>
            </a:r>
            <a:r>
              <a:rPr lang="en-US" sz="2400" i="1" dirty="0"/>
              <a:t> and the competent authority of the </a:t>
            </a:r>
            <a:r>
              <a:rPr lang="en-US" sz="2400" b="1" i="1" dirty="0"/>
              <a:t>supplying State authorises such use.</a:t>
            </a:r>
          </a:p>
          <a:p>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13</a:t>
            </a:fld>
            <a:endParaRPr lang="en-US" dirty="0"/>
          </a:p>
        </p:txBody>
      </p:sp>
      <p:sp>
        <p:nvSpPr>
          <p:cNvPr id="4" name="Footer Placeholder 3"/>
          <p:cNvSpPr>
            <a:spLocks noGrp="1"/>
          </p:cNvSpPr>
          <p:nvPr>
            <p:ph type="ftr" sz="quarter" idx="11"/>
          </p:nvPr>
        </p:nvSpPr>
        <p:spPr/>
        <p:txBody>
          <a:bodyPr/>
          <a:lstStyle/>
          <a:p>
            <a:r>
              <a:rPr lang="en-US" smtClean="0"/>
              <a:t>16-01-2016</a:t>
            </a:r>
            <a:endParaRPr lang="en-US" dirty="0"/>
          </a:p>
        </p:txBody>
      </p:sp>
    </p:spTree>
    <p:extLst>
      <p:ext uri="{BB962C8B-B14F-4D97-AF65-F5344CB8AC3E}">
        <p14:creationId xmlns:p14="http://schemas.microsoft.com/office/powerpoint/2010/main" val="377272913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7620000" cy="487362"/>
          </a:xfrm>
        </p:spPr>
        <p:txBody>
          <a:bodyPr/>
          <a:lstStyle/>
          <a:p>
            <a:r>
              <a:rPr lang="en-US" sz="2400" dirty="0" smtClean="0">
                <a:latin typeface="Body"/>
              </a:rPr>
              <a:t>Art 26 cont’d…</a:t>
            </a:r>
            <a:endParaRPr lang="en-US" sz="2400" dirty="0">
              <a:latin typeface="Body"/>
            </a:endParaRPr>
          </a:p>
        </p:txBody>
      </p:sp>
      <p:sp>
        <p:nvSpPr>
          <p:cNvPr id="3" name="Content Placeholder 2"/>
          <p:cNvSpPr>
            <a:spLocks noGrp="1"/>
          </p:cNvSpPr>
          <p:nvPr>
            <p:ph idx="1"/>
          </p:nvPr>
        </p:nvSpPr>
        <p:spPr>
          <a:xfrm>
            <a:off x="457200" y="882766"/>
            <a:ext cx="7924800" cy="5441833"/>
          </a:xfrm>
        </p:spPr>
        <p:txBody>
          <a:bodyPr>
            <a:normAutofit/>
          </a:bodyPr>
          <a:lstStyle/>
          <a:p>
            <a:pPr marL="0" indent="0" algn="just">
              <a:spcAft>
                <a:spcPts val="600"/>
              </a:spcAft>
              <a:buNone/>
            </a:pPr>
            <a:r>
              <a:rPr lang="en-US" sz="2400" b="1" dirty="0"/>
              <a:t>Art 26 Para 2 – Restrictions on EoI - Confidentiality</a:t>
            </a:r>
          </a:p>
          <a:p>
            <a:pPr marL="457200" indent="-457200" algn="just">
              <a:spcAft>
                <a:spcPts val="600"/>
              </a:spcAft>
              <a:buClrTx/>
            </a:pPr>
            <a:r>
              <a:rPr lang="en-US" sz="2400" dirty="0" smtClean="0"/>
              <a:t>Any information received by the Requesting State shall be kept </a:t>
            </a:r>
            <a:r>
              <a:rPr lang="en-US" sz="2400" b="1" dirty="0" smtClean="0"/>
              <a:t>Secret</a:t>
            </a:r>
          </a:p>
          <a:p>
            <a:pPr marL="457200" indent="-457200" algn="just">
              <a:spcBef>
                <a:spcPts val="0"/>
              </a:spcBef>
              <a:spcAft>
                <a:spcPts val="600"/>
              </a:spcAft>
              <a:buClrTx/>
            </a:pPr>
            <a:r>
              <a:rPr lang="en-US" sz="2400" b="1" dirty="0" smtClean="0"/>
              <a:t>Shall be </a:t>
            </a:r>
            <a:r>
              <a:rPr lang="en-US" sz="2400" b="1" dirty="0"/>
              <a:t>disclosed only to persons or authorities</a:t>
            </a:r>
            <a:r>
              <a:rPr lang="en-US" sz="2400" dirty="0"/>
              <a:t> (including courts and administrative bodies) concerned with the </a:t>
            </a:r>
            <a:endParaRPr lang="en-US" sz="2400" dirty="0" smtClean="0"/>
          </a:p>
          <a:p>
            <a:pPr marL="1177290" lvl="2" indent="-514350" algn="just">
              <a:spcBef>
                <a:spcPts val="0"/>
              </a:spcBef>
              <a:spcAft>
                <a:spcPts val="600"/>
              </a:spcAft>
              <a:buClrTx/>
              <a:buFont typeface="+mj-lt"/>
              <a:buAutoNum type="romanLcPeriod"/>
            </a:pPr>
            <a:r>
              <a:rPr lang="en-US" sz="2200" dirty="0" smtClean="0"/>
              <a:t>assessment </a:t>
            </a:r>
            <a:r>
              <a:rPr lang="en-US" sz="2200" dirty="0"/>
              <a:t>or collection of, </a:t>
            </a:r>
            <a:endParaRPr lang="en-US" sz="2200" dirty="0" smtClean="0"/>
          </a:p>
          <a:p>
            <a:pPr marL="1177290" lvl="2" indent="-514350" algn="just">
              <a:spcBef>
                <a:spcPts val="0"/>
              </a:spcBef>
              <a:spcAft>
                <a:spcPts val="600"/>
              </a:spcAft>
              <a:buClrTx/>
              <a:buFont typeface="+mj-lt"/>
              <a:buAutoNum type="romanLcPeriod"/>
            </a:pPr>
            <a:r>
              <a:rPr lang="en-US" sz="2200" dirty="0" smtClean="0"/>
              <a:t>the </a:t>
            </a:r>
            <a:r>
              <a:rPr lang="en-US" sz="2200" dirty="0"/>
              <a:t>enforcement or prosecution in respect of, </a:t>
            </a:r>
            <a:endParaRPr lang="en-US" sz="2200" dirty="0" smtClean="0"/>
          </a:p>
          <a:p>
            <a:pPr marL="1177290" lvl="2" indent="-514350" algn="just">
              <a:spcBef>
                <a:spcPts val="0"/>
              </a:spcBef>
              <a:spcAft>
                <a:spcPts val="600"/>
              </a:spcAft>
              <a:buClrTx/>
              <a:buFont typeface="+mj-lt"/>
              <a:buAutoNum type="romanLcPeriod"/>
            </a:pPr>
            <a:r>
              <a:rPr lang="en-US" sz="2200" dirty="0" smtClean="0"/>
              <a:t>the </a:t>
            </a:r>
            <a:r>
              <a:rPr lang="en-US" sz="2200" dirty="0"/>
              <a:t>determination of appeals </a:t>
            </a:r>
            <a:r>
              <a:rPr lang="en-US" sz="2200" dirty="0" smtClean="0"/>
              <a:t>- in </a:t>
            </a:r>
            <a:r>
              <a:rPr lang="en-US" sz="2200" dirty="0"/>
              <a:t>relation to the </a:t>
            </a:r>
            <a:r>
              <a:rPr lang="en-US" sz="2200" dirty="0" smtClean="0"/>
              <a:t>taxes</a:t>
            </a:r>
          </a:p>
          <a:p>
            <a:pPr marL="662940" lvl="2" indent="0" algn="just">
              <a:spcBef>
                <a:spcPts val="0"/>
              </a:spcBef>
              <a:spcAft>
                <a:spcPts val="600"/>
              </a:spcAft>
              <a:buClrTx/>
              <a:buNone/>
            </a:pPr>
            <a:endParaRPr lang="en-US" sz="2200" dirty="0"/>
          </a:p>
          <a:p>
            <a:pPr marL="514350" indent="-514350" algn="just">
              <a:spcBef>
                <a:spcPts val="0"/>
              </a:spcBef>
              <a:spcAft>
                <a:spcPts val="600"/>
              </a:spcAft>
              <a:buClrTx/>
            </a:pPr>
            <a:r>
              <a:rPr lang="en-US" sz="2400" dirty="0" smtClean="0"/>
              <a:t>Ram Jethmalani and Others vs. UoI and Others - </a:t>
            </a:r>
            <a:r>
              <a:rPr lang="en-US" sz="2400" dirty="0"/>
              <a:t>[2011] 13 Taxmann.com 189 (SC</a:t>
            </a:r>
            <a:r>
              <a:rPr lang="en-US" sz="2400" dirty="0" smtClean="0"/>
              <a:t>)</a:t>
            </a:r>
          </a:p>
        </p:txBody>
      </p:sp>
      <p:sp>
        <p:nvSpPr>
          <p:cNvPr id="5" name="Slide Number Placeholder 4"/>
          <p:cNvSpPr>
            <a:spLocks noGrp="1"/>
          </p:cNvSpPr>
          <p:nvPr>
            <p:ph type="sldNum" sz="quarter" idx="12"/>
          </p:nvPr>
        </p:nvSpPr>
        <p:spPr/>
        <p:txBody>
          <a:bodyPr/>
          <a:lstStyle/>
          <a:p>
            <a:fld id="{B6F15528-21DE-4FAA-801E-634DDDAF4B2B}" type="slidenum">
              <a:rPr lang="en-US" smtClean="0"/>
              <a:pPr/>
              <a:t>14</a:t>
            </a:fld>
            <a:endParaRPr lang="en-US" dirty="0"/>
          </a:p>
        </p:txBody>
      </p:sp>
      <p:sp>
        <p:nvSpPr>
          <p:cNvPr id="4" name="Footer Placeholder 3"/>
          <p:cNvSpPr>
            <a:spLocks noGrp="1"/>
          </p:cNvSpPr>
          <p:nvPr>
            <p:ph type="ftr" sz="quarter" idx="11"/>
          </p:nvPr>
        </p:nvSpPr>
        <p:spPr/>
        <p:txBody>
          <a:bodyPr/>
          <a:lstStyle/>
          <a:p>
            <a:r>
              <a:rPr lang="en-US" smtClean="0"/>
              <a:t>16-01-2016</a:t>
            </a:r>
            <a:endParaRPr lang="en-US" dirty="0"/>
          </a:p>
        </p:txBody>
      </p:sp>
    </p:spTree>
    <p:extLst>
      <p:ext uri="{BB962C8B-B14F-4D97-AF65-F5344CB8AC3E}">
        <p14:creationId xmlns:p14="http://schemas.microsoft.com/office/powerpoint/2010/main" val="69953993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620000" cy="411162"/>
          </a:xfrm>
        </p:spPr>
        <p:txBody>
          <a:bodyPr/>
          <a:lstStyle/>
          <a:p>
            <a:r>
              <a:rPr lang="en-US" sz="2400" b="1" dirty="0">
                <a:latin typeface="Body"/>
              </a:rPr>
              <a:t>Art 26 cont’d…</a:t>
            </a:r>
            <a:endParaRPr lang="en-US" sz="2400" b="1" dirty="0"/>
          </a:p>
        </p:txBody>
      </p:sp>
      <p:sp>
        <p:nvSpPr>
          <p:cNvPr id="3" name="Content Placeholder 2"/>
          <p:cNvSpPr>
            <a:spLocks noGrp="1"/>
          </p:cNvSpPr>
          <p:nvPr>
            <p:ph idx="1"/>
          </p:nvPr>
        </p:nvSpPr>
        <p:spPr>
          <a:xfrm>
            <a:off x="457200" y="609600"/>
            <a:ext cx="7620000" cy="5791200"/>
          </a:xfrm>
        </p:spPr>
        <p:txBody>
          <a:bodyPr>
            <a:normAutofit/>
          </a:bodyPr>
          <a:lstStyle/>
          <a:p>
            <a:pPr marL="114300" indent="0" algn="just">
              <a:buNone/>
            </a:pPr>
            <a:r>
              <a:rPr lang="en-US" sz="2400" b="1" dirty="0" smtClean="0"/>
              <a:t>Para 3 – Limitations to EOI</a:t>
            </a:r>
            <a:endParaRPr lang="en-US" sz="2400" b="1" dirty="0"/>
          </a:p>
          <a:p>
            <a:pPr marL="114300" indent="0" algn="just">
              <a:buNone/>
            </a:pPr>
            <a:r>
              <a:rPr lang="en-US" sz="2400" b="1" i="1" dirty="0" smtClean="0"/>
              <a:t>In </a:t>
            </a:r>
            <a:r>
              <a:rPr lang="en-US" sz="2400" b="1" i="1" dirty="0"/>
              <a:t>no case shall </a:t>
            </a:r>
            <a:r>
              <a:rPr lang="en-US" sz="2400" i="1" dirty="0"/>
              <a:t>the provisions of paragraphs 1 and 2 be construed so as </a:t>
            </a:r>
            <a:r>
              <a:rPr lang="en-US" sz="2400" i="1" dirty="0" smtClean="0"/>
              <a:t>to </a:t>
            </a:r>
            <a:r>
              <a:rPr lang="en-US" sz="2400" b="1" i="1" dirty="0" smtClean="0"/>
              <a:t>impose </a:t>
            </a:r>
            <a:r>
              <a:rPr lang="en-US" sz="2400" b="1" i="1" dirty="0"/>
              <a:t>on a Contracting State the obligation:</a:t>
            </a:r>
          </a:p>
          <a:p>
            <a:pPr marL="457200" indent="-457200" algn="just">
              <a:buNone/>
            </a:pPr>
            <a:r>
              <a:rPr lang="en-US" sz="2400" i="1" dirty="0"/>
              <a:t>a</a:t>
            </a:r>
            <a:r>
              <a:rPr lang="en-US" sz="2400" i="1" dirty="0" smtClean="0"/>
              <a:t>)	to </a:t>
            </a:r>
            <a:r>
              <a:rPr lang="en-US" sz="2400" i="1" dirty="0"/>
              <a:t>carry out </a:t>
            </a:r>
            <a:r>
              <a:rPr lang="en-US" sz="2400" b="1" i="1" dirty="0"/>
              <a:t>administrative measures at variance </a:t>
            </a:r>
            <a:r>
              <a:rPr lang="en-US" sz="2400" i="1" dirty="0"/>
              <a:t>with the laws and administrative practice of </a:t>
            </a:r>
            <a:r>
              <a:rPr lang="en-US" sz="2400" b="1" i="1" dirty="0"/>
              <a:t>that or of the </a:t>
            </a:r>
            <a:r>
              <a:rPr lang="en-US" sz="2400" b="1" i="1" dirty="0" smtClean="0"/>
              <a:t>other Contracting </a:t>
            </a:r>
            <a:r>
              <a:rPr lang="en-US" sz="2400" b="1" i="1" dirty="0"/>
              <a:t>State;</a:t>
            </a:r>
          </a:p>
          <a:p>
            <a:pPr marL="457200" indent="-457200" algn="just">
              <a:buNone/>
            </a:pPr>
            <a:r>
              <a:rPr lang="en-US" sz="2400" i="1" dirty="0"/>
              <a:t>b</a:t>
            </a:r>
            <a:r>
              <a:rPr lang="en-US" sz="2400" i="1" dirty="0" smtClean="0"/>
              <a:t>)	to </a:t>
            </a:r>
            <a:r>
              <a:rPr lang="en-US" sz="2400" i="1" dirty="0"/>
              <a:t>supply information which is </a:t>
            </a:r>
            <a:r>
              <a:rPr lang="en-US" sz="2400" b="1" i="1" dirty="0"/>
              <a:t>not obtainable under the laws or in the normal course of the administration </a:t>
            </a:r>
            <a:r>
              <a:rPr lang="en-US" sz="2400" i="1" dirty="0"/>
              <a:t>of </a:t>
            </a:r>
            <a:r>
              <a:rPr lang="en-US" sz="2400" b="1" i="1" dirty="0"/>
              <a:t>that or of the other Contracting State</a:t>
            </a:r>
            <a:r>
              <a:rPr lang="en-US" sz="2400" i="1" dirty="0"/>
              <a:t>;</a:t>
            </a:r>
          </a:p>
          <a:p>
            <a:pPr marL="457200" indent="-457200" algn="just">
              <a:buNone/>
            </a:pPr>
            <a:r>
              <a:rPr lang="en-US" sz="2400" i="1" dirty="0"/>
              <a:t>c</a:t>
            </a:r>
            <a:r>
              <a:rPr lang="en-US" sz="2400" i="1" dirty="0" smtClean="0"/>
              <a:t>)	to </a:t>
            </a:r>
            <a:r>
              <a:rPr lang="en-US" sz="2400" i="1" dirty="0"/>
              <a:t>supply information which </a:t>
            </a:r>
            <a:r>
              <a:rPr lang="en-US" sz="2400" b="1" i="1" dirty="0"/>
              <a:t>would disclose any trade, business, industrial</a:t>
            </a:r>
            <a:r>
              <a:rPr lang="en-US" sz="2400" b="1" i="1" dirty="0" smtClean="0"/>
              <a:t>, commercial </a:t>
            </a:r>
            <a:r>
              <a:rPr lang="en-US" sz="2400" b="1" i="1" dirty="0"/>
              <a:t>or professional secret </a:t>
            </a:r>
            <a:r>
              <a:rPr lang="en-US" sz="2400" i="1" dirty="0"/>
              <a:t>or trade process, or information the disclosure of which would be </a:t>
            </a:r>
            <a:r>
              <a:rPr lang="en-US" sz="2400" b="1" i="1" dirty="0"/>
              <a:t>contrary to public policy </a:t>
            </a:r>
            <a:r>
              <a:rPr lang="en-US" sz="2400" i="1" dirty="0"/>
              <a:t>(ordre public).</a:t>
            </a:r>
          </a:p>
          <a:p>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15</a:t>
            </a:fld>
            <a:endParaRPr lang="en-US" dirty="0"/>
          </a:p>
        </p:txBody>
      </p:sp>
      <p:sp>
        <p:nvSpPr>
          <p:cNvPr id="4" name="Footer Placeholder 3"/>
          <p:cNvSpPr>
            <a:spLocks noGrp="1"/>
          </p:cNvSpPr>
          <p:nvPr>
            <p:ph type="ftr" sz="quarter" idx="11"/>
          </p:nvPr>
        </p:nvSpPr>
        <p:spPr/>
        <p:txBody>
          <a:bodyPr/>
          <a:lstStyle/>
          <a:p>
            <a:r>
              <a:rPr lang="en-US" smtClean="0"/>
              <a:t>16-01-2016</a:t>
            </a:r>
            <a:endParaRPr lang="en-US" dirty="0"/>
          </a:p>
        </p:txBody>
      </p:sp>
    </p:spTree>
    <p:extLst>
      <p:ext uri="{BB962C8B-B14F-4D97-AF65-F5344CB8AC3E}">
        <p14:creationId xmlns:p14="http://schemas.microsoft.com/office/powerpoint/2010/main" val="346257401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620000" cy="411162"/>
          </a:xfrm>
        </p:spPr>
        <p:txBody>
          <a:bodyPr/>
          <a:lstStyle/>
          <a:p>
            <a:r>
              <a:rPr lang="en-US" sz="2400" b="1" dirty="0">
                <a:solidFill>
                  <a:schemeClr val="tx1"/>
                </a:solidFill>
                <a:latin typeface="Body"/>
              </a:rPr>
              <a:t>Art 26 cont’d…</a:t>
            </a:r>
            <a:endParaRPr lang="en-US" sz="2400" b="1" dirty="0">
              <a:solidFill>
                <a:schemeClr val="tx1"/>
              </a:solidFill>
            </a:endParaRPr>
          </a:p>
        </p:txBody>
      </p:sp>
      <p:sp>
        <p:nvSpPr>
          <p:cNvPr id="3" name="Content Placeholder 2"/>
          <p:cNvSpPr>
            <a:spLocks noGrp="1"/>
          </p:cNvSpPr>
          <p:nvPr>
            <p:ph idx="1"/>
          </p:nvPr>
        </p:nvSpPr>
        <p:spPr>
          <a:xfrm>
            <a:off x="457200" y="685800"/>
            <a:ext cx="7924800" cy="5715000"/>
          </a:xfrm>
        </p:spPr>
        <p:txBody>
          <a:bodyPr>
            <a:normAutofit fontScale="77500" lnSpcReduction="20000"/>
          </a:bodyPr>
          <a:lstStyle/>
          <a:p>
            <a:pPr marL="114300" indent="0" algn="just">
              <a:buNone/>
            </a:pPr>
            <a:r>
              <a:rPr lang="en-US" sz="3600" b="1" dirty="0" smtClean="0"/>
              <a:t>Para 4 – Obligation to provide EoI in certain cases</a:t>
            </a:r>
          </a:p>
          <a:p>
            <a:pPr marL="411480" lvl="1" indent="0" algn="just">
              <a:lnSpc>
                <a:spcPct val="120000"/>
              </a:lnSpc>
              <a:spcAft>
                <a:spcPts val="600"/>
              </a:spcAft>
              <a:buNone/>
            </a:pPr>
            <a:r>
              <a:rPr lang="en-US" sz="3200" i="1" dirty="0" smtClean="0"/>
              <a:t>“If </a:t>
            </a:r>
            <a:r>
              <a:rPr lang="en-US" sz="3200" i="1" dirty="0"/>
              <a:t>information is requested by a Contracting State in accordance with this Article, the other Contracting State </a:t>
            </a:r>
            <a:r>
              <a:rPr lang="en-US" sz="3200" b="1" i="1" dirty="0"/>
              <a:t>shall use its information gathering measures to obtain the requested information</a:t>
            </a:r>
            <a:r>
              <a:rPr lang="en-US" sz="3200" i="1" dirty="0"/>
              <a:t>, even though that other State may not need such information for its own tax purposes. The obligation contained in the preceding sentence is </a:t>
            </a:r>
            <a:r>
              <a:rPr lang="en-US" sz="3200" b="1" i="1" u="sng" dirty="0"/>
              <a:t>subject to the limitations of paragraph 3</a:t>
            </a:r>
            <a:r>
              <a:rPr lang="en-US" sz="3200" b="1" i="1" dirty="0"/>
              <a:t> but in no case shall </a:t>
            </a:r>
            <a:r>
              <a:rPr lang="en-US" sz="3200" i="1" dirty="0"/>
              <a:t>such limitations be construed to permit a Contracting State </a:t>
            </a:r>
            <a:r>
              <a:rPr lang="en-US" sz="3200" b="1" i="1" dirty="0"/>
              <a:t>to decline to supply information solely because it has no </a:t>
            </a:r>
            <a:r>
              <a:rPr lang="en-US" sz="3200" b="1" i="1" u="sng" dirty="0"/>
              <a:t>domestic interest</a:t>
            </a:r>
            <a:r>
              <a:rPr lang="en-US" sz="3200" b="1" i="1" dirty="0"/>
              <a:t> in such information</a:t>
            </a:r>
            <a:r>
              <a:rPr lang="en-US" sz="3200" b="1" i="1" dirty="0" smtClean="0"/>
              <a:t>.”</a:t>
            </a:r>
          </a:p>
          <a:p>
            <a:pPr lvl="1" algn="just">
              <a:lnSpc>
                <a:spcPct val="120000"/>
              </a:lnSpc>
              <a:buClrTx/>
            </a:pPr>
            <a:r>
              <a:rPr lang="en-US" sz="3200" dirty="0" smtClean="0"/>
              <a:t>Provides for exclusion of vested </a:t>
            </a:r>
            <a:r>
              <a:rPr lang="en-US" sz="3200" dirty="0"/>
              <a:t>interest subject to limitation of para </a:t>
            </a:r>
            <a:r>
              <a:rPr lang="en-US" sz="3200" dirty="0" smtClean="0"/>
              <a:t>3</a:t>
            </a:r>
          </a:p>
        </p:txBody>
      </p:sp>
      <p:sp>
        <p:nvSpPr>
          <p:cNvPr id="5" name="Slide Number Placeholder 4"/>
          <p:cNvSpPr>
            <a:spLocks noGrp="1"/>
          </p:cNvSpPr>
          <p:nvPr>
            <p:ph type="sldNum" sz="quarter" idx="12"/>
          </p:nvPr>
        </p:nvSpPr>
        <p:spPr/>
        <p:txBody>
          <a:bodyPr/>
          <a:lstStyle/>
          <a:p>
            <a:fld id="{B6F15528-21DE-4FAA-801E-634DDDAF4B2B}" type="slidenum">
              <a:rPr lang="en-US" smtClean="0"/>
              <a:pPr/>
              <a:t>16</a:t>
            </a:fld>
            <a:endParaRPr lang="en-US" dirty="0"/>
          </a:p>
        </p:txBody>
      </p:sp>
      <p:sp>
        <p:nvSpPr>
          <p:cNvPr id="4" name="Footer Placeholder 3"/>
          <p:cNvSpPr>
            <a:spLocks noGrp="1"/>
          </p:cNvSpPr>
          <p:nvPr>
            <p:ph type="ftr" sz="quarter" idx="11"/>
          </p:nvPr>
        </p:nvSpPr>
        <p:spPr/>
        <p:txBody>
          <a:bodyPr/>
          <a:lstStyle/>
          <a:p>
            <a:r>
              <a:rPr lang="en-US" smtClean="0"/>
              <a:t>16-01-2016</a:t>
            </a:r>
            <a:endParaRPr lang="en-US" dirty="0"/>
          </a:p>
        </p:txBody>
      </p:sp>
    </p:spTree>
    <p:extLst>
      <p:ext uri="{BB962C8B-B14F-4D97-AF65-F5344CB8AC3E}">
        <p14:creationId xmlns:p14="http://schemas.microsoft.com/office/powerpoint/2010/main" val="426073832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620000" cy="563562"/>
          </a:xfrm>
        </p:spPr>
        <p:txBody>
          <a:bodyPr/>
          <a:lstStyle/>
          <a:p>
            <a:r>
              <a:rPr lang="en-US" sz="2400" b="1" dirty="0">
                <a:solidFill>
                  <a:schemeClr val="tx1"/>
                </a:solidFill>
                <a:latin typeface="Calibri" panose="020F0502020204030204" pitchFamily="34" charset="0"/>
              </a:rPr>
              <a:t>Art 26 cont’d…</a:t>
            </a:r>
          </a:p>
        </p:txBody>
      </p:sp>
      <p:sp>
        <p:nvSpPr>
          <p:cNvPr id="3" name="Content Placeholder 2"/>
          <p:cNvSpPr>
            <a:spLocks noGrp="1"/>
          </p:cNvSpPr>
          <p:nvPr>
            <p:ph idx="1"/>
          </p:nvPr>
        </p:nvSpPr>
        <p:spPr>
          <a:xfrm>
            <a:off x="457200" y="838200"/>
            <a:ext cx="7924800" cy="5562600"/>
          </a:xfrm>
        </p:spPr>
        <p:txBody>
          <a:bodyPr>
            <a:normAutofit lnSpcReduction="10000"/>
          </a:bodyPr>
          <a:lstStyle/>
          <a:p>
            <a:pPr marL="114300" indent="0" algn="just">
              <a:buNone/>
            </a:pPr>
            <a:r>
              <a:rPr lang="en-US" b="1" dirty="0" smtClean="0"/>
              <a:t>Para 5 – Not permissible to decline information</a:t>
            </a:r>
          </a:p>
          <a:p>
            <a:pPr marL="411480" lvl="1" indent="0" algn="just">
              <a:spcAft>
                <a:spcPts val="600"/>
              </a:spcAft>
              <a:buNone/>
            </a:pPr>
            <a:r>
              <a:rPr lang="en-US" sz="2200" b="1" i="1" dirty="0" smtClean="0"/>
              <a:t>“In </a:t>
            </a:r>
            <a:r>
              <a:rPr lang="en-US" sz="2200" b="1" i="1" dirty="0"/>
              <a:t>no case shall</a:t>
            </a:r>
            <a:r>
              <a:rPr lang="en-US" sz="2200" i="1" dirty="0"/>
              <a:t> the provisions of paragraph 3 be construed to permit </a:t>
            </a:r>
            <a:r>
              <a:rPr lang="en-US" sz="2200" i="1" dirty="0" smtClean="0"/>
              <a:t>a Contracting </a:t>
            </a:r>
            <a:r>
              <a:rPr lang="en-US" sz="2200" i="1" dirty="0"/>
              <a:t>State </a:t>
            </a:r>
            <a:r>
              <a:rPr lang="en-US" sz="2200" b="1" i="1" dirty="0"/>
              <a:t>to decline to supply information solely because</a:t>
            </a:r>
            <a:r>
              <a:rPr lang="en-US" sz="2200" i="1" dirty="0"/>
              <a:t> the information is held by a bank, other financial institution, nominee or person acting in an agency or a fiduciary capacity </a:t>
            </a:r>
            <a:r>
              <a:rPr lang="en-US" sz="2200" b="1" i="1" u="sng" dirty="0"/>
              <a:t>or</a:t>
            </a:r>
            <a:r>
              <a:rPr lang="en-US" sz="2200" i="1" dirty="0"/>
              <a:t> because it relates to ownership </a:t>
            </a:r>
            <a:r>
              <a:rPr lang="en-US" sz="2200" b="1" i="1" dirty="0"/>
              <a:t>interests in a person</a:t>
            </a:r>
            <a:r>
              <a:rPr lang="en-US" sz="2200" i="1" dirty="0" smtClean="0"/>
              <a:t>.”</a:t>
            </a:r>
          </a:p>
          <a:p>
            <a:pPr lvl="1" algn="just">
              <a:buClrTx/>
            </a:pPr>
            <a:r>
              <a:rPr lang="en-US" sz="2200" b="1" dirty="0" smtClean="0"/>
              <a:t>Paragraph 5 </a:t>
            </a:r>
            <a:r>
              <a:rPr lang="en-US" sz="2200" b="1" dirty="0"/>
              <a:t>overrides paragraph 3 </a:t>
            </a:r>
            <a:r>
              <a:rPr lang="en-US" sz="2200" dirty="0"/>
              <a:t>to the extent that paragraph 3 would otherwise permit a requested Contracting State to decline to supply information on grounds of bank </a:t>
            </a:r>
            <a:r>
              <a:rPr lang="en-US" sz="2200" dirty="0" smtClean="0"/>
              <a:t>secrecy</a:t>
            </a:r>
          </a:p>
          <a:p>
            <a:pPr lvl="1" algn="just">
              <a:buClrTx/>
            </a:pPr>
            <a:r>
              <a:rPr lang="en-US" sz="2200" b="1" dirty="0" smtClean="0"/>
              <a:t>Interests in </a:t>
            </a:r>
            <a:r>
              <a:rPr lang="en-US" sz="2200" b="1" dirty="0"/>
              <a:t>a </a:t>
            </a:r>
            <a:r>
              <a:rPr lang="en-US" sz="2200" b="1" dirty="0" smtClean="0"/>
              <a:t>person – </a:t>
            </a:r>
            <a:r>
              <a:rPr lang="en-US" sz="2200" dirty="0" smtClean="0"/>
              <a:t>would include </a:t>
            </a:r>
            <a:r>
              <a:rPr lang="en-US" sz="2200" dirty="0"/>
              <a:t>companies and partnerships, foundations or similar organisational </a:t>
            </a:r>
            <a:r>
              <a:rPr lang="en-US" sz="2200" dirty="0" smtClean="0"/>
              <a:t>structures</a:t>
            </a:r>
          </a:p>
          <a:p>
            <a:pPr lvl="1" algn="just">
              <a:buClrTx/>
            </a:pPr>
            <a:r>
              <a:rPr lang="en-US" sz="2200" dirty="0"/>
              <a:t>Information requests cannot be declined merely because domestic laws or practices may treat ownership information as a trade or other secret</a:t>
            </a:r>
            <a:r>
              <a:rPr lang="en-US" sz="2200" dirty="0" smtClean="0"/>
              <a:t>.</a:t>
            </a:r>
            <a:endParaRPr lang="en-US" sz="2200"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17</a:t>
            </a:fld>
            <a:endParaRPr lang="en-US" dirty="0"/>
          </a:p>
        </p:txBody>
      </p:sp>
      <p:sp>
        <p:nvSpPr>
          <p:cNvPr id="4" name="Footer Placeholder 3"/>
          <p:cNvSpPr>
            <a:spLocks noGrp="1"/>
          </p:cNvSpPr>
          <p:nvPr>
            <p:ph type="ftr" sz="quarter" idx="11"/>
          </p:nvPr>
        </p:nvSpPr>
        <p:spPr/>
        <p:txBody>
          <a:bodyPr/>
          <a:lstStyle/>
          <a:p>
            <a:r>
              <a:rPr lang="en-US" smtClean="0"/>
              <a:t>16-01-2016</a:t>
            </a:r>
            <a:endParaRPr lang="en-US" dirty="0"/>
          </a:p>
        </p:txBody>
      </p:sp>
    </p:spTree>
    <p:extLst>
      <p:ext uri="{BB962C8B-B14F-4D97-AF65-F5344CB8AC3E}">
        <p14:creationId xmlns:p14="http://schemas.microsoft.com/office/powerpoint/2010/main" val="341690986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57200" y="46038"/>
            <a:ext cx="7620000" cy="715962"/>
          </a:xfrm>
        </p:spPr>
        <p:txBody>
          <a:bodyPr/>
          <a:lstStyle/>
          <a:p>
            <a:r>
              <a:rPr lang="en-IN" sz="2800" b="1" dirty="0" smtClean="0">
                <a:solidFill>
                  <a:schemeClr val="tx1"/>
                </a:solidFill>
                <a:latin typeface="Calibri" panose="020F0502020204030204" pitchFamily="34" charset="0"/>
              </a:rPr>
              <a:t>Overview - TIEAs</a:t>
            </a:r>
            <a:endParaRPr lang="en-IN" sz="2800" b="1" dirty="0">
              <a:solidFill>
                <a:schemeClr val="tx1"/>
              </a:solidFill>
              <a:latin typeface="Calibri" panose="020F0502020204030204" pitchFamily="34" charset="0"/>
            </a:endParaRPr>
          </a:p>
        </p:txBody>
      </p:sp>
      <p:sp>
        <p:nvSpPr>
          <p:cNvPr id="7" name="Content Placeholder 6"/>
          <p:cNvSpPr>
            <a:spLocks noGrp="1"/>
          </p:cNvSpPr>
          <p:nvPr>
            <p:ph sz="half" idx="1"/>
          </p:nvPr>
        </p:nvSpPr>
        <p:spPr>
          <a:xfrm>
            <a:off x="457200" y="1143000"/>
            <a:ext cx="3657600" cy="4590288"/>
          </a:xfrm>
        </p:spPr>
        <p:txBody>
          <a:bodyPr>
            <a:normAutofit/>
          </a:bodyPr>
          <a:lstStyle/>
          <a:p>
            <a:pPr marL="228600">
              <a:buNone/>
            </a:pPr>
            <a:r>
              <a:rPr lang="en-IN" sz="1800" dirty="0" smtClean="0"/>
              <a:t>	</a:t>
            </a:r>
            <a:endParaRPr lang="en-IN" sz="1800" dirty="0"/>
          </a:p>
        </p:txBody>
      </p:sp>
      <p:sp>
        <p:nvSpPr>
          <p:cNvPr id="3" name="Content Placeholder 2"/>
          <p:cNvSpPr>
            <a:spLocks noGrp="1"/>
          </p:cNvSpPr>
          <p:nvPr>
            <p:ph sz="half" idx="2"/>
          </p:nvPr>
        </p:nvSpPr>
        <p:spPr>
          <a:xfrm>
            <a:off x="381000" y="762000"/>
            <a:ext cx="7696200" cy="5715000"/>
          </a:xfrm>
        </p:spPr>
        <p:txBody>
          <a:bodyPr>
            <a:noAutofit/>
          </a:bodyPr>
          <a:lstStyle/>
          <a:p>
            <a:pPr marL="114300" indent="0" algn="just">
              <a:spcBef>
                <a:spcPts val="600"/>
              </a:spcBef>
              <a:buNone/>
            </a:pPr>
            <a:r>
              <a:rPr lang="en-US" sz="2400" b="1" dirty="0" smtClean="0"/>
              <a:t>B. Tax </a:t>
            </a:r>
            <a:r>
              <a:rPr lang="en-US" sz="2400" b="1" dirty="0"/>
              <a:t>information Exchange Agreements [TIEAs]</a:t>
            </a:r>
          </a:p>
          <a:p>
            <a:pPr lvl="1" algn="just">
              <a:spcBef>
                <a:spcPts val="600"/>
              </a:spcBef>
              <a:buClrTx/>
              <a:buFont typeface="Wingdings" panose="05000000000000000000" pitchFamily="2" charset="2"/>
              <a:buChar char="§"/>
            </a:pPr>
            <a:r>
              <a:rPr lang="en-US" sz="2200" dirty="0"/>
              <a:t>The Model TIEA was released </a:t>
            </a:r>
            <a:r>
              <a:rPr lang="en-US" sz="2200" b="1" dirty="0"/>
              <a:t>in Apr 2002</a:t>
            </a:r>
            <a:r>
              <a:rPr lang="en-US" sz="2200" dirty="0"/>
              <a:t>, containing Two Models of </a:t>
            </a:r>
            <a:r>
              <a:rPr lang="en-US" sz="2200" dirty="0" smtClean="0"/>
              <a:t>Bilateral Agreements</a:t>
            </a:r>
            <a:endParaRPr lang="en-US" sz="2200" dirty="0"/>
          </a:p>
          <a:p>
            <a:pPr lvl="1" algn="just">
              <a:spcBef>
                <a:spcPts val="600"/>
              </a:spcBef>
              <a:buClrTx/>
              <a:buFont typeface="Wingdings" panose="05000000000000000000" pitchFamily="2" charset="2"/>
              <a:buChar char="§"/>
            </a:pPr>
            <a:r>
              <a:rPr lang="en-US" sz="2200" dirty="0"/>
              <a:t>The Model TIEA covered </a:t>
            </a:r>
            <a:r>
              <a:rPr lang="en-US" sz="2200" b="1" dirty="0"/>
              <a:t>only EoI on Request</a:t>
            </a:r>
            <a:r>
              <a:rPr lang="en-US" sz="2200" dirty="0"/>
              <a:t>.</a:t>
            </a:r>
          </a:p>
          <a:p>
            <a:pPr lvl="1" algn="just">
              <a:spcBef>
                <a:spcPts val="600"/>
              </a:spcBef>
              <a:buClrTx/>
              <a:buFont typeface="Wingdings" panose="05000000000000000000" pitchFamily="2" charset="2"/>
              <a:buChar char="§"/>
            </a:pPr>
            <a:r>
              <a:rPr lang="en-US" sz="2200" dirty="0" smtClean="0"/>
              <a:t>A </a:t>
            </a:r>
            <a:r>
              <a:rPr lang="en-US" sz="2200" dirty="0"/>
              <a:t>large </a:t>
            </a:r>
            <a:r>
              <a:rPr lang="en-US" sz="2200" dirty="0" smtClean="0"/>
              <a:t>no. </a:t>
            </a:r>
            <a:r>
              <a:rPr lang="en-US" sz="2200" dirty="0"/>
              <a:t>of bilateral agreements have been based on Model </a:t>
            </a:r>
            <a:r>
              <a:rPr lang="en-US" sz="2200" dirty="0" smtClean="0"/>
              <a:t>TIEA</a:t>
            </a:r>
          </a:p>
          <a:p>
            <a:pPr lvl="1" algn="just">
              <a:spcBef>
                <a:spcPts val="600"/>
              </a:spcBef>
              <a:buClrTx/>
              <a:buFont typeface="Wingdings" panose="05000000000000000000" pitchFamily="2" charset="2"/>
              <a:buChar char="§"/>
            </a:pPr>
            <a:r>
              <a:rPr lang="en-US" sz="2200" dirty="0" smtClean="0"/>
              <a:t>In </a:t>
            </a:r>
            <a:r>
              <a:rPr lang="en-US" sz="2200" b="1" dirty="0" smtClean="0"/>
              <a:t>June 2015</a:t>
            </a:r>
            <a:r>
              <a:rPr lang="en-US" sz="2200" dirty="0" smtClean="0"/>
              <a:t>, OECD approved a Model Protocol to the TIEA for the purpose of </a:t>
            </a:r>
            <a:r>
              <a:rPr lang="en-US" sz="2200" b="1" dirty="0" smtClean="0"/>
              <a:t>allowing Automatic and Spontaneous </a:t>
            </a:r>
            <a:r>
              <a:rPr lang="en-US" sz="2200" dirty="0" smtClean="0"/>
              <a:t>exchange of information under a TIEA</a:t>
            </a:r>
          </a:p>
          <a:p>
            <a:pPr lvl="1" algn="just">
              <a:spcBef>
                <a:spcPts val="600"/>
              </a:spcBef>
              <a:buClrTx/>
              <a:buFont typeface="Wingdings" panose="05000000000000000000" pitchFamily="2" charset="2"/>
              <a:buChar char="§"/>
            </a:pPr>
            <a:r>
              <a:rPr lang="en-US" sz="2200" dirty="0" smtClean="0"/>
              <a:t>India has so far signed </a:t>
            </a:r>
            <a:r>
              <a:rPr lang="en-US" sz="2200" b="1" dirty="0" smtClean="0"/>
              <a:t>16 TIEAs </a:t>
            </a:r>
            <a:r>
              <a:rPr lang="en-US" sz="2200" dirty="0" smtClean="0"/>
              <a:t>with countries with whom India has not signed a Comprehensive DTAA, namely:</a:t>
            </a:r>
          </a:p>
          <a:p>
            <a:pPr marL="777240" lvl="2" indent="0" algn="just">
              <a:buNone/>
            </a:pPr>
            <a:r>
              <a:rPr lang="en-US" dirty="0" smtClean="0"/>
              <a:t>Argentine, Bahrain, Belize, Gibralter, Principality </a:t>
            </a:r>
            <a:r>
              <a:rPr lang="en-US" dirty="0"/>
              <a:t>of </a:t>
            </a:r>
            <a:r>
              <a:rPr lang="en-US" dirty="0" smtClean="0"/>
              <a:t>Liechtenstein, Liberia, Macao SAR, Monaco, Bahamas, Bermuda, British </a:t>
            </a:r>
            <a:r>
              <a:rPr lang="en-US" dirty="0"/>
              <a:t>Virgin </a:t>
            </a:r>
            <a:r>
              <a:rPr lang="en-US" dirty="0" smtClean="0"/>
              <a:t>Islands, Cayman Islands, Guernsey, Isle </a:t>
            </a:r>
            <a:r>
              <a:rPr lang="en-US" dirty="0"/>
              <a:t>of </a:t>
            </a:r>
            <a:r>
              <a:rPr lang="en-US" dirty="0" smtClean="0"/>
              <a:t>Man, Jersey and Maldives.</a:t>
            </a: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18</a:t>
            </a:fld>
            <a:endParaRPr lang="en-US" dirty="0"/>
          </a:p>
        </p:txBody>
      </p:sp>
      <p:sp>
        <p:nvSpPr>
          <p:cNvPr id="2" name="Footer Placeholder 1"/>
          <p:cNvSpPr>
            <a:spLocks noGrp="1"/>
          </p:cNvSpPr>
          <p:nvPr>
            <p:ph type="ftr" sz="quarter" idx="11"/>
          </p:nvPr>
        </p:nvSpPr>
        <p:spPr/>
        <p:txBody>
          <a:bodyPr/>
          <a:lstStyle/>
          <a:p>
            <a:r>
              <a:rPr lang="en-US" smtClean="0"/>
              <a:t>16-01-2016</a:t>
            </a:r>
            <a:endParaRPr lang="en-US" dirty="0"/>
          </a:p>
        </p:txBody>
      </p:sp>
    </p:spTree>
    <p:extLst>
      <p:ext uri="{BB962C8B-B14F-4D97-AF65-F5344CB8AC3E}">
        <p14:creationId xmlns:p14="http://schemas.microsoft.com/office/powerpoint/2010/main" val="102256709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57200" y="0"/>
            <a:ext cx="7620000" cy="673608"/>
          </a:xfrm>
        </p:spPr>
        <p:txBody>
          <a:bodyPr/>
          <a:lstStyle/>
          <a:p>
            <a:r>
              <a:rPr lang="en-IN" sz="3000" b="1" dirty="0">
                <a:solidFill>
                  <a:schemeClr val="tx1"/>
                </a:solidFill>
                <a:latin typeface="Calibri" panose="020F0502020204030204" pitchFamily="34" charset="0"/>
              </a:rPr>
              <a:t>TIEAs</a:t>
            </a:r>
            <a:endParaRPr lang="en-IN" sz="3000" dirty="0">
              <a:latin typeface="+mn-lt"/>
            </a:endParaRPr>
          </a:p>
        </p:txBody>
      </p:sp>
      <p:sp>
        <p:nvSpPr>
          <p:cNvPr id="7" name="Content Placeholder 6"/>
          <p:cNvSpPr>
            <a:spLocks noGrp="1"/>
          </p:cNvSpPr>
          <p:nvPr>
            <p:ph sz="half" idx="1"/>
          </p:nvPr>
        </p:nvSpPr>
        <p:spPr>
          <a:xfrm>
            <a:off x="457200" y="1143000"/>
            <a:ext cx="3657600" cy="4590288"/>
          </a:xfrm>
        </p:spPr>
        <p:txBody>
          <a:bodyPr>
            <a:normAutofit/>
          </a:bodyPr>
          <a:lstStyle/>
          <a:p>
            <a:pPr marL="228600">
              <a:buNone/>
            </a:pPr>
            <a:r>
              <a:rPr lang="en-IN" sz="1800" dirty="0" smtClean="0"/>
              <a:t>	</a:t>
            </a:r>
            <a:endParaRPr lang="en-IN" sz="1800" dirty="0"/>
          </a:p>
        </p:txBody>
      </p:sp>
      <p:sp>
        <p:nvSpPr>
          <p:cNvPr id="3" name="Content Placeholder 2"/>
          <p:cNvSpPr>
            <a:spLocks noGrp="1"/>
          </p:cNvSpPr>
          <p:nvPr>
            <p:ph sz="half" idx="2"/>
          </p:nvPr>
        </p:nvSpPr>
        <p:spPr>
          <a:xfrm>
            <a:off x="381000" y="673608"/>
            <a:ext cx="7696200" cy="5346192"/>
          </a:xfrm>
        </p:spPr>
        <p:txBody>
          <a:bodyPr>
            <a:noAutofit/>
          </a:bodyPr>
          <a:lstStyle/>
          <a:p>
            <a:pPr algn="just">
              <a:spcBef>
                <a:spcPts val="600"/>
              </a:spcBef>
            </a:pPr>
            <a:r>
              <a:rPr lang="en-US" sz="2400" dirty="0" smtClean="0"/>
              <a:t>A typical TIEA contains the following Articles:</a:t>
            </a:r>
          </a:p>
          <a:p>
            <a:pPr algn="just">
              <a:spcBef>
                <a:spcPts val="600"/>
              </a:spcBef>
            </a:pPr>
            <a:endParaRPr lang="en-US" sz="2400" dirty="0" smtClean="0"/>
          </a:p>
        </p:txBody>
      </p:sp>
      <p:sp>
        <p:nvSpPr>
          <p:cNvPr id="4" name="Slide Number Placeholder 3"/>
          <p:cNvSpPr>
            <a:spLocks noGrp="1"/>
          </p:cNvSpPr>
          <p:nvPr>
            <p:ph type="sldNum" sz="quarter" idx="12"/>
          </p:nvPr>
        </p:nvSpPr>
        <p:spPr/>
        <p:txBody>
          <a:bodyPr/>
          <a:lstStyle/>
          <a:p>
            <a:fld id="{B6F15528-21DE-4FAA-801E-634DDDAF4B2B}" type="slidenum">
              <a:rPr lang="en-US" smtClean="0"/>
              <a:pPr/>
              <a:t>19</a:t>
            </a:fld>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2420100942"/>
              </p:ext>
            </p:extLst>
          </p:nvPr>
        </p:nvGraphicFramePr>
        <p:xfrm>
          <a:off x="457200" y="1142996"/>
          <a:ext cx="7543800" cy="5257804"/>
        </p:xfrm>
        <a:graphic>
          <a:graphicData uri="http://schemas.openxmlformats.org/drawingml/2006/table">
            <a:tbl>
              <a:tblPr firstRow="1" firstCol="1" bandRow="1">
                <a:tableStyleId>{5C22544A-7EE6-4342-B048-85BDC9FD1C3A}</a:tableStyleId>
              </a:tblPr>
              <a:tblGrid>
                <a:gridCol w="1066800"/>
                <a:gridCol w="6477000"/>
              </a:tblGrid>
              <a:tr h="497006">
                <a:tc>
                  <a:txBody>
                    <a:bodyPr/>
                    <a:lstStyle/>
                    <a:p>
                      <a:pPr marL="0" marR="0" algn="just">
                        <a:lnSpc>
                          <a:spcPct val="115000"/>
                        </a:lnSpc>
                        <a:spcBef>
                          <a:spcPts val="0"/>
                        </a:spcBef>
                        <a:spcAft>
                          <a:spcPts val="400"/>
                        </a:spcAft>
                      </a:pPr>
                      <a:r>
                        <a:rPr lang="en-US" sz="1800" baseline="0" dirty="0">
                          <a:effectLst/>
                        </a:rPr>
                        <a:t>Article</a:t>
                      </a:r>
                      <a:endParaRPr lang="en-US" sz="1800" baseline="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15000"/>
                        </a:lnSpc>
                        <a:spcBef>
                          <a:spcPts val="0"/>
                        </a:spcBef>
                        <a:spcAft>
                          <a:spcPts val="400"/>
                        </a:spcAft>
                      </a:pPr>
                      <a:r>
                        <a:rPr lang="en-US" sz="1800" baseline="0" dirty="0">
                          <a:effectLst/>
                        </a:rPr>
                        <a:t>Article heading</a:t>
                      </a:r>
                      <a:endParaRPr lang="en-US" sz="1800" baseline="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340057">
                <a:tc>
                  <a:txBody>
                    <a:bodyPr/>
                    <a:lstStyle/>
                    <a:p>
                      <a:pPr marL="0" marR="0" lvl="0" indent="0" algn="ctr">
                        <a:lnSpc>
                          <a:spcPct val="115000"/>
                        </a:lnSpc>
                        <a:spcBef>
                          <a:spcPts val="0"/>
                        </a:spcBef>
                        <a:spcAft>
                          <a:spcPts val="400"/>
                        </a:spcAft>
                        <a:buFont typeface="+mj-lt"/>
                        <a:buNone/>
                        <a:tabLst>
                          <a:tab pos="228600" algn="l"/>
                        </a:tabLst>
                      </a:pPr>
                      <a:r>
                        <a:rPr lang="en-US" sz="1800" baseline="0" dirty="0" smtClean="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1.</a:t>
                      </a:r>
                      <a:endParaRPr lang="en-US" sz="1800" baseline="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15000"/>
                        </a:lnSpc>
                        <a:spcBef>
                          <a:spcPts val="0"/>
                        </a:spcBef>
                        <a:spcAft>
                          <a:spcPts val="400"/>
                        </a:spcAft>
                      </a:pPr>
                      <a:r>
                        <a:rPr lang="en-US" sz="1800" baseline="0" dirty="0">
                          <a:effectLst/>
                        </a:rPr>
                        <a:t>Object and Scope of the Agreement</a:t>
                      </a:r>
                      <a:endParaRPr lang="en-US" sz="1800" baseline="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340057">
                <a:tc>
                  <a:txBody>
                    <a:bodyPr/>
                    <a:lstStyle/>
                    <a:p>
                      <a:pPr marL="0" marR="0" lvl="0" indent="0" algn="ctr">
                        <a:lnSpc>
                          <a:spcPct val="115000"/>
                        </a:lnSpc>
                        <a:spcBef>
                          <a:spcPts val="0"/>
                        </a:spcBef>
                        <a:spcAft>
                          <a:spcPts val="400"/>
                        </a:spcAft>
                        <a:buFont typeface="+mj-lt"/>
                        <a:buNone/>
                        <a:tabLst>
                          <a:tab pos="228600" algn="l"/>
                        </a:tabLst>
                      </a:pPr>
                      <a:r>
                        <a:rPr lang="en-US" sz="1800" baseline="0" dirty="0" smtClean="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2.</a:t>
                      </a:r>
                      <a:endParaRPr lang="en-US" sz="1800" baseline="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15000"/>
                        </a:lnSpc>
                        <a:spcBef>
                          <a:spcPts val="0"/>
                        </a:spcBef>
                        <a:spcAft>
                          <a:spcPts val="400"/>
                        </a:spcAft>
                      </a:pPr>
                      <a:r>
                        <a:rPr lang="en-US" sz="1800" baseline="0" dirty="0">
                          <a:effectLst/>
                        </a:rPr>
                        <a:t>Jurisdiction</a:t>
                      </a:r>
                      <a:endParaRPr lang="en-US" sz="1800" baseline="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340057">
                <a:tc>
                  <a:txBody>
                    <a:bodyPr/>
                    <a:lstStyle/>
                    <a:p>
                      <a:pPr marL="0" marR="0" lvl="0" indent="0" algn="ctr">
                        <a:lnSpc>
                          <a:spcPct val="115000"/>
                        </a:lnSpc>
                        <a:spcBef>
                          <a:spcPts val="0"/>
                        </a:spcBef>
                        <a:spcAft>
                          <a:spcPts val="400"/>
                        </a:spcAft>
                        <a:buFont typeface="+mj-lt"/>
                        <a:buNone/>
                        <a:tabLst>
                          <a:tab pos="228600" algn="l"/>
                        </a:tabLst>
                      </a:pPr>
                      <a:r>
                        <a:rPr lang="en-US" sz="1800" baseline="0" dirty="0" smtClean="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3.</a:t>
                      </a:r>
                      <a:endParaRPr lang="en-US" sz="1800" baseline="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15000"/>
                        </a:lnSpc>
                        <a:spcBef>
                          <a:spcPts val="0"/>
                        </a:spcBef>
                        <a:spcAft>
                          <a:spcPts val="400"/>
                        </a:spcAft>
                      </a:pPr>
                      <a:r>
                        <a:rPr lang="en-US" sz="1800" baseline="0" dirty="0">
                          <a:effectLst/>
                        </a:rPr>
                        <a:t>Taxes Covered</a:t>
                      </a:r>
                      <a:endParaRPr lang="en-US" sz="1800" baseline="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340057">
                <a:tc>
                  <a:txBody>
                    <a:bodyPr/>
                    <a:lstStyle/>
                    <a:p>
                      <a:pPr marL="0" marR="0" lvl="0" indent="0" algn="ctr">
                        <a:lnSpc>
                          <a:spcPct val="115000"/>
                        </a:lnSpc>
                        <a:spcBef>
                          <a:spcPts val="0"/>
                        </a:spcBef>
                        <a:spcAft>
                          <a:spcPts val="400"/>
                        </a:spcAft>
                        <a:buFont typeface="+mj-lt"/>
                        <a:buNone/>
                        <a:tabLst>
                          <a:tab pos="228600" algn="l"/>
                        </a:tabLst>
                      </a:pPr>
                      <a:r>
                        <a:rPr lang="en-US" sz="1800" baseline="0" dirty="0" smtClean="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4</a:t>
                      </a:r>
                      <a:endParaRPr lang="en-US" sz="1800" baseline="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15000"/>
                        </a:lnSpc>
                        <a:spcBef>
                          <a:spcPts val="0"/>
                        </a:spcBef>
                        <a:spcAft>
                          <a:spcPts val="400"/>
                        </a:spcAft>
                      </a:pPr>
                      <a:r>
                        <a:rPr lang="en-US" sz="1800" baseline="0" dirty="0">
                          <a:effectLst/>
                        </a:rPr>
                        <a:t>Definitions</a:t>
                      </a:r>
                      <a:endParaRPr lang="en-US" sz="1800" baseline="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340057">
                <a:tc>
                  <a:txBody>
                    <a:bodyPr/>
                    <a:lstStyle/>
                    <a:p>
                      <a:pPr marL="0" marR="0" lvl="0" indent="0" algn="ctr">
                        <a:lnSpc>
                          <a:spcPct val="115000"/>
                        </a:lnSpc>
                        <a:spcBef>
                          <a:spcPts val="0"/>
                        </a:spcBef>
                        <a:spcAft>
                          <a:spcPts val="400"/>
                        </a:spcAft>
                        <a:buFont typeface="+mj-lt"/>
                        <a:buNone/>
                        <a:tabLst>
                          <a:tab pos="228600" algn="l"/>
                        </a:tabLst>
                      </a:pPr>
                      <a:r>
                        <a:rPr lang="en-US" sz="1800" baseline="0" dirty="0" smtClean="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5.</a:t>
                      </a:r>
                      <a:endParaRPr lang="en-US" sz="1800" baseline="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15000"/>
                        </a:lnSpc>
                        <a:spcBef>
                          <a:spcPts val="0"/>
                        </a:spcBef>
                        <a:spcAft>
                          <a:spcPts val="400"/>
                        </a:spcAft>
                      </a:pPr>
                      <a:r>
                        <a:rPr lang="en-US" sz="1800" b="1" baseline="0" dirty="0">
                          <a:effectLst/>
                        </a:rPr>
                        <a:t>Exchange of Information upon Request</a:t>
                      </a:r>
                      <a:endParaRPr lang="en-US" sz="1800" b="1" baseline="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340057">
                <a:tc>
                  <a:txBody>
                    <a:bodyPr/>
                    <a:lstStyle/>
                    <a:p>
                      <a:pPr marL="0" marR="0" lvl="0" indent="0" algn="ctr">
                        <a:lnSpc>
                          <a:spcPct val="115000"/>
                        </a:lnSpc>
                        <a:spcBef>
                          <a:spcPts val="0"/>
                        </a:spcBef>
                        <a:spcAft>
                          <a:spcPts val="400"/>
                        </a:spcAft>
                        <a:buFont typeface="+mj-lt"/>
                        <a:buNone/>
                        <a:tabLst>
                          <a:tab pos="228600" algn="l"/>
                        </a:tabLst>
                      </a:pPr>
                      <a:r>
                        <a:rPr lang="en-US" sz="1800" baseline="0" dirty="0" smtClean="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6.</a:t>
                      </a:r>
                      <a:endParaRPr lang="en-US" sz="1800" baseline="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15000"/>
                        </a:lnSpc>
                        <a:spcBef>
                          <a:spcPts val="0"/>
                        </a:spcBef>
                        <a:spcAft>
                          <a:spcPts val="400"/>
                        </a:spcAft>
                      </a:pPr>
                      <a:r>
                        <a:rPr lang="en-US" sz="1800" baseline="0" dirty="0">
                          <a:effectLst/>
                        </a:rPr>
                        <a:t>Tax Examinations Abroad</a:t>
                      </a:r>
                      <a:endParaRPr lang="en-US" sz="1800" baseline="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340057">
                <a:tc>
                  <a:txBody>
                    <a:bodyPr/>
                    <a:lstStyle/>
                    <a:p>
                      <a:pPr marL="0" marR="0" lvl="0" indent="0" algn="ctr">
                        <a:lnSpc>
                          <a:spcPct val="115000"/>
                        </a:lnSpc>
                        <a:spcBef>
                          <a:spcPts val="0"/>
                        </a:spcBef>
                        <a:spcAft>
                          <a:spcPts val="400"/>
                        </a:spcAft>
                        <a:buFont typeface="+mj-lt"/>
                        <a:buNone/>
                        <a:tabLst>
                          <a:tab pos="228600" algn="l"/>
                        </a:tabLst>
                      </a:pPr>
                      <a:r>
                        <a:rPr lang="en-US" sz="1800" baseline="0" dirty="0" smtClean="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7.</a:t>
                      </a:r>
                      <a:endParaRPr lang="en-US" sz="1800" baseline="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15000"/>
                        </a:lnSpc>
                        <a:spcBef>
                          <a:spcPts val="0"/>
                        </a:spcBef>
                        <a:spcAft>
                          <a:spcPts val="400"/>
                        </a:spcAft>
                      </a:pPr>
                      <a:r>
                        <a:rPr lang="en-US" sz="1800" baseline="0" dirty="0">
                          <a:effectLst/>
                        </a:rPr>
                        <a:t>Possibility of Declining a request </a:t>
                      </a:r>
                      <a:r>
                        <a:rPr lang="en-US" sz="1800" baseline="0" dirty="0" smtClean="0">
                          <a:effectLst/>
                        </a:rPr>
                        <a:t>for Information</a:t>
                      </a:r>
                      <a:endParaRPr lang="en-US" sz="1800" baseline="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340057">
                <a:tc>
                  <a:txBody>
                    <a:bodyPr/>
                    <a:lstStyle/>
                    <a:p>
                      <a:pPr marL="0" marR="0" lvl="0" indent="0" algn="ctr">
                        <a:lnSpc>
                          <a:spcPct val="115000"/>
                        </a:lnSpc>
                        <a:spcBef>
                          <a:spcPts val="0"/>
                        </a:spcBef>
                        <a:spcAft>
                          <a:spcPts val="400"/>
                        </a:spcAft>
                        <a:buFont typeface="+mj-lt"/>
                        <a:buNone/>
                        <a:tabLst>
                          <a:tab pos="228600" algn="l"/>
                        </a:tabLst>
                      </a:pPr>
                      <a:r>
                        <a:rPr lang="en-US" sz="1800" baseline="0" dirty="0" smtClean="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8.</a:t>
                      </a:r>
                      <a:endParaRPr lang="en-US" sz="1800" baseline="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15000"/>
                        </a:lnSpc>
                        <a:spcBef>
                          <a:spcPts val="0"/>
                        </a:spcBef>
                        <a:spcAft>
                          <a:spcPts val="400"/>
                        </a:spcAft>
                      </a:pPr>
                      <a:r>
                        <a:rPr lang="en-US" sz="1800" baseline="0" dirty="0">
                          <a:effectLst/>
                        </a:rPr>
                        <a:t>Confidentiality</a:t>
                      </a:r>
                      <a:endParaRPr lang="en-US" sz="1800" baseline="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340057">
                <a:tc>
                  <a:txBody>
                    <a:bodyPr/>
                    <a:lstStyle/>
                    <a:p>
                      <a:pPr marL="0" marR="0" lvl="0" indent="0" algn="ctr">
                        <a:lnSpc>
                          <a:spcPct val="115000"/>
                        </a:lnSpc>
                        <a:spcBef>
                          <a:spcPts val="0"/>
                        </a:spcBef>
                        <a:spcAft>
                          <a:spcPts val="400"/>
                        </a:spcAft>
                        <a:buFont typeface="+mj-lt"/>
                        <a:buNone/>
                        <a:tabLst>
                          <a:tab pos="228600" algn="l"/>
                        </a:tabLst>
                      </a:pPr>
                      <a:r>
                        <a:rPr lang="en-US" sz="1800" baseline="0" dirty="0" smtClean="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9.</a:t>
                      </a:r>
                      <a:endParaRPr lang="en-US" sz="1800" baseline="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15000"/>
                        </a:lnSpc>
                        <a:spcBef>
                          <a:spcPts val="0"/>
                        </a:spcBef>
                        <a:spcAft>
                          <a:spcPts val="400"/>
                        </a:spcAft>
                      </a:pPr>
                      <a:r>
                        <a:rPr lang="en-US" sz="1800" baseline="0" dirty="0">
                          <a:effectLst/>
                        </a:rPr>
                        <a:t>Administrative Costs</a:t>
                      </a:r>
                      <a:endParaRPr lang="en-US" sz="1800" baseline="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340057">
                <a:tc>
                  <a:txBody>
                    <a:bodyPr/>
                    <a:lstStyle/>
                    <a:p>
                      <a:pPr marL="0" marR="0" lvl="0" indent="0" algn="ctr">
                        <a:lnSpc>
                          <a:spcPct val="115000"/>
                        </a:lnSpc>
                        <a:spcBef>
                          <a:spcPts val="0"/>
                        </a:spcBef>
                        <a:spcAft>
                          <a:spcPts val="400"/>
                        </a:spcAft>
                        <a:buFont typeface="+mj-lt"/>
                        <a:buNone/>
                        <a:tabLst>
                          <a:tab pos="228600" algn="l"/>
                        </a:tabLst>
                      </a:pPr>
                      <a:r>
                        <a:rPr lang="en-US" sz="1800" baseline="0" dirty="0" smtClean="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10.</a:t>
                      </a:r>
                      <a:endParaRPr lang="en-US" sz="1800" baseline="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15000"/>
                        </a:lnSpc>
                        <a:spcBef>
                          <a:spcPts val="0"/>
                        </a:spcBef>
                        <a:spcAft>
                          <a:spcPts val="400"/>
                        </a:spcAft>
                      </a:pPr>
                      <a:r>
                        <a:rPr lang="en-US" sz="1800" b="1" baseline="0" dirty="0">
                          <a:effectLst/>
                        </a:rPr>
                        <a:t>Assistance in the Collection of Tax claims</a:t>
                      </a:r>
                      <a:endParaRPr lang="en-US" sz="1800" b="1" baseline="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340057">
                <a:tc>
                  <a:txBody>
                    <a:bodyPr/>
                    <a:lstStyle/>
                    <a:p>
                      <a:pPr marL="0" marR="0" lvl="0" indent="0" algn="ctr">
                        <a:lnSpc>
                          <a:spcPct val="115000"/>
                        </a:lnSpc>
                        <a:spcBef>
                          <a:spcPts val="0"/>
                        </a:spcBef>
                        <a:spcAft>
                          <a:spcPts val="400"/>
                        </a:spcAft>
                        <a:buFont typeface="+mj-lt"/>
                        <a:buNone/>
                        <a:tabLst>
                          <a:tab pos="228600" algn="l"/>
                        </a:tabLst>
                      </a:pPr>
                      <a:r>
                        <a:rPr lang="en-US" sz="1800" baseline="0" dirty="0" smtClean="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11.</a:t>
                      </a:r>
                    </a:p>
                  </a:txBody>
                  <a:tcPr marL="68580" marR="68580" marT="0" marB="0"/>
                </a:tc>
                <a:tc>
                  <a:txBody>
                    <a:bodyPr/>
                    <a:lstStyle/>
                    <a:p>
                      <a:pPr marL="0" marR="0" algn="just">
                        <a:lnSpc>
                          <a:spcPct val="115000"/>
                        </a:lnSpc>
                        <a:spcBef>
                          <a:spcPts val="0"/>
                        </a:spcBef>
                        <a:spcAft>
                          <a:spcPts val="400"/>
                        </a:spcAft>
                      </a:pPr>
                      <a:r>
                        <a:rPr lang="en-US" sz="1800" baseline="0" dirty="0">
                          <a:effectLst/>
                        </a:rPr>
                        <a:t>Implementation Legislation</a:t>
                      </a:r>
                      <a:endParaRPr lang="en-US" sz="1800" baseline="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340057">
                <a:tc>
                  <a:txBody>
                    <a:bodyPr/>
                    <a:lstStyle/>
                    <a:p>
                      <a:pPr marL="0" marR="0" lvl="0" indent="0" algn="ctr">
                        <a:lnSpc>
                          <a:spcPct val="115000"/>
                        </a:lnSpc>
                        <a:spcBef>
                          <a:spcPts val="0"/>
                        </a:spcBef>
                        <a:spcAft>
                          <a:spcPts val="400"/>
                        </a:spcAft>
                        <a:buFont typeface="+mj-lt"/>
                        <a:buNone/>
                        <a:tabLst>
                          <a:tab pos="228600" algn="l"/>
                        </a:tabLst>
                      </a:pPr>
                      <a:r>
                        <a:rPr lang="en-US" sz="1800" baseline="0" dirty="0" smtClean="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12</a:t>
                      </a:r>
                      <a:endParaRPr lang="en-US" sz="1800" baseline="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15000"/>
                        </a:lnSpc>
                        <a:spcBef>
                          <a:spcPts val="0"/>
                        </a:spcBef>
                        <a:spcAft>
                          <a:spcPts val="400"/>
                        </a:spcAft>
                      </a:pPr>
                      <a:r>
                        <a:rPr lang="en-US" sz="1800" baseline="0" dirty="0">
                          <a:effectLst/>
                        </a:rPr>
                        <a:t>Mutual Agreement Procedure</a:t>
                      </a:r>
                      <a:endParaRPr lang="en-US" sz="1800" baseline="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340057">
                <a:tc>
                  <a:txBody>
                    <a:bodyPr/>
                    <a:lstStyle/>
                    <a:p>
                      <a:pPr marL="0" marR="0" lvl="0" indent="0" algn="ctr">
                        <a:lnSpc>
                          <a:spcPct val="115000"/>
                        </a:lnSpc>
                        <a:spcBef>
                          <a:spcPts val="0"/>
                        </a:spcBef>
                        <a:spcAft>
                          <a:spcPts val="400"/>
                        </a:spcAft>
                        <a:buFont typeface="+mj-lt"/>
                        <a:buNone/>
                        <a:tabLst>
                          <a:tab pos="228600" algn="l"/>
                        </a:tabLst>
                      </a:pPr>
                      <a:r>
                        <a:rPr lang="en-US" sz="1800" baseline="0" dirty="0" smtClean="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13.</a:t>
                      </a:r>
                      <a:endParaRPr lang="en-US" sz="1800" baseline="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15000"/>
                        </a:lnSpc>
                        <a:spcBef>
                          <a:spcPts val="0"/>
                        </a:spcBef>
                        <a:spcAft>
                          <a:spcPts val="400"/>
                        </a:spcAft>
                      </a:pPr>
                      <a:r>
                        <a:rPr lang="en-US" sz="1800" baseline="0" dirty="0">
                          <a:effectLst/>
                        </a:rPr>
                        <a:t>Entry into Force</a:t>
                      </a:r>
                      <a:endParaRPr lang="en-US" sz="1800" baseline="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340057">
                <a:tc>
                  <a:txBody>
                    <a:bodyPr/>
                    <a:lstStyle/>
                    <a:p>
                      <a:pPr marL="0" marR="0" lvl="0" indent="0" algn="ctr">
                        <a:lnSpc>
                          <a:spcPct val="115000"/>
                        </a:lnSpc>
                        <a:spcBef>
                          <a:spcPts val="0"/>
                        </a:spcBef>
                        <a:spcAft>
                          <a:spcPts val="400"/>
                        </a:spcAft>
                        <a:buFont typeface="+mj-lt"/>
                        <a:buNone/>
                        <a:tabLst>
                          <a:tab pos="228600" algn="l"/>
                        </a:tabLst>
                      </a:pPr>
                      <a:r>
                        <a:rPr lang="en-US" sz="1800" baseline="0" dirty="0" smtClean="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14.</a:t>
                      </a:r>
                      <a:endParaRPr lang="en-US" sz="1800" baseline="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15000"/>
                        </a:lnSpc>
                        <a:spcBef>
                          <a:spcPts val="0"/>
                        </a:spcBef>
                        <a:spcAft>
                          <a:spcPts val="400"/>
                        </a:spcAft>
                      </a:pPr>
                      <a:r>
                        <a:rPr lang="en-US" sz="1800" baseline="0" dirty="0">
                          <a:effectLst/>
                        </a:rPr>
                        <a:t>Termination</a:t>
                      </a:r>
                      <a:endParaRPr lang="en-US" sz="1800" baseline="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bl>
          </a:graphicData>
        </a:graphic>
      </p:graphicFrame>
      <p:sp>
        <p:nvSpPr>
          <p:cNvPr id="2" name="Footer Placeholder 1"/>
          <p:cNvSpPr>
            <a:spLocks noGrp="1"/>
          </p:cNvSpPr>
          <p:nvPr>
            <p:ph type="ftr" sz="quarter" idx="11"/>
          </p:nvPr>
        </p:nvSpPr>
        <p:spPr/>
        <p:txBody>
          <a:bodyPr/>
          <a:lstStyle/>
          <a:p>
            <a:r>
              <a:rPr lang="en-US" smtClean="0"/>
              <a:t>16-01-2016</a:t>
            </a:r>
            <a:endParaRPr lang="en-US" dirty="0"/>
          </a:p>
        </p:txBody>
      </p:sp>
    </p:spTree>
    <p:extLst>
      <p:ext uri="{BB962C8B-B14F-4D97-AF65-F5344CB8AC3E}">
        <p14:creationId xmlns:p14="http://schemas.microsoft.com/office/powerpoint/2010/main" val="367589464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620000" cy="411162"/>
          </a:xfrm>
        </p:spPr>
        <p:txBody>
          <a:bodyPr/>
          <a:lstStyle/>
          <a:p>
            <a:r>
              <a:rPr lang="en-US" sz="4000" b="1" dirty="0" smtClean="0">
                <a:solidFill>
                  <a:schemeClr val="tx1"/>
                </a:solidFill>
                <a:latin typeface="Calibri" panose="020F0502020204030204" pitchFamily="34" charset="0"/>
              </a:rPr>
              <a:t>Overview</a:t>
            </a:r>
            <a:endParaRPr lang="en-US" sz="4000" b="1" dirty="0">
              <a:solidFill>
                <a:schemeClr val="tx1"/>
              </a:solidFill>
              <a:latin typeface="Calibri" panose="020F0502020204030204" pitchFamily="34" charset="0"/>
            </a:endParaRPr>
          </a:p>
        </p:txBody>
      </p:sp>
      <p:sp>
        <p:nvSpPr>
          <p:cNvPr id="3" name="Content Placeholder 2"/>
          <p:cNvSpPr>
            <a:spLocks noGrp="1"/>
          </p:cNvSpPr>
          <p:nvPr>
            <p:ph idx="1"/>
          </p:nvPr>
        </p:nvSpPr>
        <p:spPr>
          <a:xfrm>
            <a:off x="457200" y="685800"/>
            <a:ext cx="7620000" cy="5715000"/>
          </a:xfrm>
        </p:spPr>
        <p:txBody>
          <a:bodyPr>
            <a:normAutofit fontScale="85000" lnSpcReduction="20000"/>
          </a:bodyPr>
          <a:lstStyle/>
          <a:p>
            <a:pPr marL="114300" indent="0" algn="just">
              <a:buClrTx/>
              <a:buNone/>
            </a:pPr>
            <a:endParaRPr lang="en-IN" sz="2000" b="1" dirty="0" smtClean="0"/>
          </a:p>
          <a:p>
            <a:pPr marL="571500" indent="-457200" algn="just">
              <a:spcAft>
                <a:spcPts val="1000"/>
              </a:spcAft>
              <a:buClrTx/>
              <a:buFont typeface="+mj-lt"/>
              <a:buAutoNum type="alphaUcPeriod"/>
            </a:pPr>
            <a:r>
              <a:rPr lang="en-IN" sz="3000" dirty="0"/>
              <a:t>Article 26 </a:t>
            </a:r>
            <a:r>
              <a:rPr lang="en-IN" sz="3000" dirty="0" smtClean="0"/>
              <a:t>- Exchange </a:t>
            </a:r>
            <a:r>
              <a:rPr lang="en-IN" sz="3000" dirty="0"/>
              <a:t>of Information [EoI] </a:t>
            </a:r>
            <a:r>
              <a:rPr lang="en-IN" sz="3000" dirty="0" smtClean="0"/>
              <a:t>under </a:t>
            </a:r>
            <a:r>
              <a:rPr lang="en-IN" sz="3000" dirty="0"/>
              <a:t>the Model Conventions on Income and </a:t>
            </a:r>
            <a:r>
              <a:rPr lang="en-IN" sz="3000" dirty="0" smtClean="0"/>
              <a:t>on Capital</a:t>
            </a:r>
          </a:p>
          <a:p>
            <a:pPr marL="571500" indent="-457200" algn="just">
              <a:spcAft>
                <a:spcPts val="1000"/>
              </a:spcAft>
              <a:buClrTx/>
              <a:buFont typeface="+mj-lt"/>
              <a:buAutoNum type="alphaUcPeriod"/>
            </a:pPr>
            <a:r>
              <a:rPr lang="en-US" sz="3000" dirty="0" smtClean="0"/>
              <a:t>Tax </a:t>
            </a:r>
            <a:r>
              <a:rPr lang="en-US" sz="3000" dirty="0"/>
              <a:t>information Exchange Agreements [TIEAs</a:t>
            </a:r>
            <a:r>
              <a:rPr lang="en-US" sz="3000" dirty="0" smtClean="0"/>
              <a:t>]</a:t>
            </a:r>
          </a:p>
          <a:p>
            <a:pPr marL="571500" indent="-457200" algn="just">
              <a:spcAft>
                <a:spcPts val="1000"/>
              </a:spcAft>
              <a:buClrTx/>
              <a:buFont typeface="+mj-lt"/>
              <a:buAutoNum type="alphaUcPeriod"/>
            </a:pPr>
            <a:r>
              <a:rPr lang="en-US" sz="3000" dirty="0"/>
              <a:t>The Multilateral Convention on Mutual Administrative Assistance in Tax Matters [CoMAA</a:t>
            </a:r>
            <a:r>
              <a:rPr lang="en-US" sz="3000" dirty="0" smtClean="0"/>
              <a:t>]</a:t>
            </a:r>
          </a:p>
          <a:p>
            <a:pPr marL="914400" lvl="3" indent="-365760">
              <a:lnSpc>
                <a:spcPct val="120000"/>
              </a:lnSpc>
              <a:spcAft>
                <a:spcPts val="1000"/>
              </a:spcAft>
              <a:buClrTx/>
              <a:buFont typeface="+mj-lt"/>
              <a:buAutoNum type="romanLcPeriod"/>
            </a:pPr>
            <a:r>
              <a:rPr lang="en-US" sz="2400" dirty="0" smtClean="0"/>
              <a:t>Automatic </a:t>
            </a:r>
            <a:r>
              <a:rPr lang="en-US" sz="2400" dirty="0"/>
              <a:t>Exchange of Information [AEoI</a:t>
            </a:r>
            <a:r>
              <a:rPr lang="en-US" sz="2400" dirty="0" smtClean="0"/>
              <a:t>]</a:t>
            </a:r>
          </a:p>
          <a:p>
            <a:pPr marL="822960" lvl="7" indent="-365760" algn="just">
              <a:lnSpc>
                <a:spcPct val="120000"/>
              </a:lnSpc>
              <a:spcAft>
                <a:spcPts val="1000"/>
              </a:spcAft>
              <a:buClrTx/>
              <a:buFont typeface="+mj-lt"/>
              <a:buAutoNum type="romanLcPeriod" startAt="2"/>
            </a:pPr>
            <a:r>
              <a:rPr lang="en-US" sz="2200" dirty="0" smtClean="0"/>
              <a:t>  Multilateral </a:t>
            </a:r>
            <a:r>
              <a:rPr lang="en-US" sz="2200" dirty="0"/>
              <a:t>Competent Authority Agreement on </a:t>
            </a:r>
            <a:r>
              <a:rPr lang="en-US" sz="2200" dirty="0" smtClean="0"/>
              <a:t>Automatic </a:t>
            </a:r>
            <a:r>
              <a:rPr lang="en-US" sz="2200" dirty="0"/>
              <a:t>	Exchange of Financial Account Information [MCAA]</a:t>
            </a:r>
          </a:p>
          <a:p>
            <a:pPr marL="571500" indent="-457200" algn="just">
              <a:spcAft>
                <a:spcPts val="1000"/>
              </a:spcAft>
              <a:buClrTx/>
              <a:buFont typeface="+mj-lt"/>
              <a:buAutoNum type="alphaUcPeriod"/>
            </a:pPr>
            <a:r>
              <a:rPr lang="en-US" sz="3000" dirty="0" smtClean="0"/>
              <a:t>EoI under Other Agreements/Forums/Authorities</a:t>
            </a:r>
          </a:p>
          <a:p>
            <a:pPr marL="571500" indent="-457200" algn="just">
              <a:spcAft>
                <a:spcPts val="1000"/>
              </a:spcAft>
              <a:buClrTx/>
              <a:buFont typeface="+mj-lt"/>
              <a:buAutoNum type="alphaUcPeriod"/>
            </a:pPr>
            <a:r>
              <a:rPr lang="en-US" sz="3000" dirty="0" smtClean="0"/>
              <a:t>Article </a:t>
            </a:r>
            <a:r>
              <a:rPr lang="en-US" sz="3000" dirty="0"/>
              <a:t>27 </a:t>
            </a:r>
            <a:r>
              <a:rPr lang="en-US" sz="3000" dirty="0" smtClean="0"/>
              <a:t>- Assistance </a:t>
            </a:r>
            <a:r>
              <a:rPr lang="en-US" sz="3000" dirty="0"/>
              <a:t>in the Collection of Taxes </a:t>
            </a:r>
            <a:r>
              <a:rPr lang="en-IN" sz="3000" dirty="0" smtClean="0"/>
              <a:t>under </a:t>
            </a:r>
            <a:r>
              <a:rPr lang="en-IN" sz="3000" dirty="0"/>
              <a:t>the Model Conventions on Income and </a:t>
            </a:r>
            <a:r>
              <a:rPr lang="en-IN" sz="3000" dirty="0" smtClean="0"/>
              <a:t>on Capital</a:t>
            </a:r>
            <a:endParaRPr lang="en-US" sz="3000" dirty="0"/>
          </a:p>
          <a:p>
            <a:pPr marL="114300" indent="0" algn="just">
              <a:buClrTx/>
              <a:buNone/>
            </a:pPr>
            <a:endParaRPr lang="en-US" sz="2000" b="1" dirty="0" smtClean="0"/>
          </a:p>
          <a:p>
            <a:pPr marL="114300" indent="0">
              <a:buNone/>
            </a:pPr>
            <a:endParaRPr lang="en-US" sz="2000" b="1" dirty="0"/>
          </a:p>
          <a:p>
            <a:pPr marL="114300" indent="0">
              <a:buNone/>
            </a:pPr>
            <a:endParaRPr lang="en-US" sz="2000" b="1"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2</a:t>
            </a:fld>
            <a:endParaRPr lang="en-US" dirty="0"/>
          </a:p>
        </p:txBody>
      </p:sp>
      <p:sp>
        <p:nvSpPr>
          <p:cNvPr id="4" name="Footer Placeholder 3"/>
          <p:cNvSpPr>
            <a:spLocks noGrp="1"/>
          </p:cNvSpPr>
          <p:nvPr>
            <p:ph type="ftr" sz="quarter" idx="11"/>
          </p:nvPr>
        </p:nvSpPr>
        <p:spPr/>
        <p:txBody>
          <a:bodyPr/>
          <a:lstStyle/>
          <a:p>
            <a:r>
              <a:rPr lang="en-US" smtClean="0"/>
              <a:t>16-01-2016</a:t>
            </a:r>
            <a:endParaRPr lang="en-US" dirty="0"/>
          </a:p>
        </p:txBody>
      </p:sp>
    </p:spTree>
    <p:extLst>
      <p:ext uri="{BB962C8B-B14F-4D97-AF65-F5344CB8AC3E}">
        <p14:creationId xmlns:p14="http://schemas.microsoft.com/office/powerpoint/2010/main" val="119875787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57200" y="46038"/>
            <a:ext cx="7620000" cy="868362"/>
          </a:xfrm>
        </p:spPr>
        <p:txBody>
          <a:bodyPr/>
          <a:lstStyle/>
          <a:p>
            <a:r>
              <a:rPr lang="en-IN" sz="3000" b="1" dirty="0" smtClean="0">
                <a:latin typeface="+mn-lt"/>
              </a:rPr>
              <a:t>Multilateral Agreements</a:t>
            </a:r>
            <a:endParaRPr lang="en-IN" sz="3000" b="1" dirty="0">
              <a:latin typeface="+mn-lt"/>
            </a:endParaRPr>
          </a:p>
        </p:txBody>
      </p:sp>
      <p:sp>
        <p:nvSpPr>
          <p:cNvPr id="7" name="Content Placeholder 6"/>
          <p:cNvSpPr>
            <a:spLocks noGrp="1"/>
          </p:cNvSpPr>
          <p:nvPr>
            <p:ph sz="half" idx="1"/>
          </p:nvPr>
        </p:nvSpPr>
        <p:spPr>
          <a:xfrm>
            <a:off x="457200" y="1143000"/>
            <a:ext cx="3657600" cy="4590288"/>
          </a:xfrm>
        </p:spPr>
        <p:txBody>
          <a:bodyPr>
            <a:normAutofit/>
          </a:bodyPr>
          <a:lstStyle/>
          <a:p>
            <a:pPr marL="228600">
              <a:buNone/>
            </a:pPr>
            <a:r>
              <a:rPr lang="en-IN" sz="1800" dirty="0" smtClean="0"/>
              <a:t>	</a:t>
            </a:r>
            <a:endParaRPr lang="en-IN" sz="1800" dirty="0"/>
          </a:p>
        </p:txBody>
      </p:sp>
      <p:sp>
        <p:nvSpPr>
          <p:cNvPr id="3" name="Content Placeholder 2"/>
          <p:cNvSpPr>
            <a:spLocks noGrp="1"/>
          </p:cNvSpPr>
          <p:nvPr>
            <p:ph sz="half" idx="2"/>
          </p:nvPr>
        </p:nvSpPr>
        <p:spPr>
          <a:xfrm>
            <a:off x="381000" y="762000"/>
            <a:ext cx="7696200" cy="5257800"/>
          </a:xfrm>
        </p:spPr>
        <p:txBody>
          <a:bodyPr>
            <a:noAutofit/>
          </a:bodyPr>
          <a:lstStyle/>
          <a:p>
            <a:pPr marL="457200" indent="-457200" algn="just">
              <a:spcBef>
                <a:spcPts val="600"/>
              </a:spcBef>
              <a:buNone/>
            </a:pPr>
            <a:r>
              <a:rPr lang="en-US" sz="2400" b="1" dirty="0" smtClean="0"/>
              <a:t>C.	The </a:t>
            </a:r>
            <a:r>
              <a:rPr lang="en-US" sz="2400" b="1" dirty="0"/>
              <a:t>Multilateral Convention </a:t>
            </a:r>
            <a:r>
              <a:rPr lang="en-US" sz="2400" b="1" dirty="0" smtClean="0"/>
              <a:t>on Mutual Administrative Assistance in Tax Matters [CoMAA]</a:t>
            </a:r>
          </a:p>
          <a:p>
            <a:pPr marL="754380" lvl="1" indent="-457200" algn="just">
              <a:spcBef>
                <a:spcPts val="600"/>
              </a:spcBef>
              <a:buClrTx/>
            </a:pPr>
            <a:r>
              <a:rPr lang="en-US" sz="2200" dirty="0"/>
              <a:t>The Convention was </a:t>
            </a:r>
            <a:r>
              <a:rPr lang="en-US" sz="2200" b="1" dirty="0"/>
              <a:t>developed jointly </a:t>
            </a:r>
            <a:r>
              <a:rPr lang="en-US" sz="2200" dirty="0"/>
              <a:t>by the </a:t>
            </a:r>
            <a:r>
              <a:rPr lang="en-US" sz="2200" b="1" dirty="0"/>
              <a:t>OECD and the Council of Europe </a:t>
            </a:r>
            <a:r>
              <a:rPr lang="en-US" sz="2200" dirty="0"/>
              <a:t>in 1988 and amended by Protocol in 2010. </a:t>
            </a:r>
            <a:endParaRPr lang="en-US" sz="2200" dirty="0" smtClean="0"/>
          </a:p>
          <a:p>
            <a:pPr marL="754380" lvl="1" indent="-457200" algn="just">
              <a:spcBef>
                <a:spcPts val="600"/>
              </a:spcBef>
              <a:buClrTx/>
            </a:pPr>
            <a:r>
              <a:rPr lang="en-US" sz="2200" dirty="0" smtClean="0"/>
              <a:t>The </a:t>
            </a:r>
            <a:r>
              <a:rPr lang="en-US" sz="2200" dirty="0"/>
              <a:t>Convention is the </a:t>
            </a:r>
            <a:r>
              <a:rPr lang="en-US" sz="2200" b="1" dirty="0"/>
              <a:t>most comprehensive multilateral instrument</a:t>
            </a:r>
            <a:r>
              <a:rPr lang="en-US" sz="2200" dirty="0"/>
              <a:t> available for </a:t>
            </a:r>
            <a:r>
              <a:rPr lang="en-US" sz="2200" b="1" dirty="0"/>
              <a:t>all forms of tax cooperation </a:t>
            </a:r>
            <a:r>
              <a:rPr lang="en-US" sz="2200" dirty="0"/>
              <a:t>to tackle tax evasion and avoidance, a top priority for all countries. </a:t>
            </a:r>
            <a:endParaRPr lang="en-US" sz="2200" dirty="0" smtClean="0"/>
          </a:p>
          <a:p>
            <a:pPr marL="754380" lvl="1" indent="-457200" algn="just">
              <a:spcBef>
                <a:spcPts val="600"/>
              </a:spcBef>
              <a:buClrTx/>
            </a:pPr>
            <a:r>
              <a:rPr lang="en-US" sz="2200" dirty="0"/>
              <a:t>The Convention was amended to </a:t>
            </a:r>
            <a:r>
              <a:rPr lang="en-US" sz="2200" dirty="0" smtClean="0"/>
              <a:t>align </a:t>
            </a:r>
            <a:r>
              <a:rPr lang="en-US" sz="2200" dirty="0"/>
              <a:t>it to the international standard on exchange of information on request and to open it to all </a:t>
            </a:r>
            <a:r>
              <a:rPr lang="en-US" sz="2200" dirty="0" smtClean="0"/>
              <a:t>countries </a:t>
            </a:r>
          </a:p>
          <a:p>
            <a:pPr marL="754380" lvl="1" indent="-457200" algn="just">
              <a:spcBef>
                <a:spcPts val="600"/>
              </a:spcBef>
              <a:buClrTx/>
            </a:pPr>
            <a:r>
              <a:rPr lang="en-US" sz="2200" dirty="0" smtClean="0"/>
              <a:t>The </a:t>
            </a:r>
            <a:r>
              <a:rPr lang="en-US" sz="2200" b="1" dirty="0"/>
              <a:t>amended Convention</a:t>
            </a:r>
            <a:r>
              <a:rPr lang="en-US" sz="2200" dirty="0"/>
              <a:t> was opened for signature on </a:t>
            </a:r>
            <a:r>
              <a:rPr lang="en-US" sz="2200" b="1" dirty="0"/>
              <a:t>1st June 2011. </a:t>
            </a:r>
            <a:endParaRPr lang="en-US" sz="2200" b="1" dirty="0" smtClean="0"/>
          </a:p>
        </p:txBody>
      </p:sp>
      <p:sp>
        <p:nvSpPr>
          <p:cNvPr id="4" name="Slide Number Placeholder 3"/>
          <p:cNvSpPr>
            <a:spLocks noGrp="1"/>
          </p:cNvSpPr>
          <p:nvPr>
            <p:ph type="sldNum" sz="quarter" idx="12"/>
          </p:nvPr>
        </p:nvSpPr>
        <p:spPr/>
        <p:txBody>
          <a:bodyPr/>
          <a:lstStyle/>
          <a:p>
            <a:fld id="{B6F15528-21DE-4FAA-801E-634DDDAF4B2B}" type="slidenum">
              <a:rPr lang="en-US" smtClean="0"/>
              <a:pPr/>
              <a:t>20</a:t>
            </a:fld>
            <a:endParaRPr lang="en-US" dirty="0"/>
          </a:p>
        </p:txBody>
      </p:sp>
      <p:sp>
        <p:nvSpPr>
          <p:cNvPr id="2" name="Footer Placeholder 1"/>
          <p:cNvSpPr>
            <a:spLocks noGrp="1"/>
          </p:cNvSpPr>
          <p:nvPr>
            <p:ph type="ftr" sz="quarter" idx="11"/>
          </p:nvPr>
        </p:nvSpPr>
        <p:spPr/>
        <p:txBody>
          <a:bodyPr/>
          <a:lstStyle/>
          <a:p>
            <a:r>
              <a:rPr lang="en-US" smtClean="0"/>
              <a:t>16-01-2016</a:t>
            </a:r>
            <a:endParaRPr lang="en-US" dirty="0"/>
          </a:p>
        </p:txBody>
      </p:sp>
    </p:spTree>
    <p:extLst>
      <p:ext uri="{BB962C8B-B14F-4D97-AF65-F5344CB8AC3E}">
        <p14:creationId xmlns:p14="http://schemas.microsoft.com/office/powerpoint/2010/main" val="210937614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57200" y="46038"/>
            <a:ext cx="7620000" cy="868362"/>
          </a:xfrm>
        </p:spPr>
        <p:txBody>
          <a:bodyPr/>
          <a:lstStyle/>
          <a:p>
            <a:r>
              <a:rPr lang="en-US" sz="3000" b="1" dirty="0">
                <a:latin typeface="Calibri" panose="020F0502020204030204" pitchFamily="34" charset="0"/>
              </a:rPr>
              <a:t>CoMAA</a:t>
            </a:r>
            <a:endParaRPr lang="en-IN" sz="3000" dirty="0">
              <a:latin typeface="Calibri" panose="020F0502020204030204" pitchFamily="34" charset="0"/>
            </a:endParaRPr>
          </a:p>
        </p:txBody>
      </p:sp>
      <p:sp>
        <p:nvSpPr>
          <p:cNvPr id="7" name="Content Placeholder 6"/>
          <p:cNvSpPr>
            <a:spLocks noGrp="1"/>
          </p:cNvSpPr>
          <p:nvPr>
            <p:ph sz="half" idx="1"/>
          </p:nvPr>
        </p:nvSpPr>
        <p:spPr>
          <a:xfrm>
            <a:off x="457200" y="1143000"/>
            <a:ext cx="3657600" cy="4590288"/>
          </a:xfrm>
        </p:spPr>
        <p:txBody>
          <a:bodyPr>
            <a:normAutofit/>
          </a:bodyPr>
          <a:lstStyle/>
          <a:p>
            <a:pPr marL="228600">
              <a:buNone/>
            </a:pPr>
            <a:r>
              <a:rPr lang="en-IN" sz="1800" dirty="0" smtClean="0"/>
              <a:t>	</a:t>
            </a:r>
            <a:endParaRPr lang="en-IN" sz="1800" dirty="0"/>
          </a:p>
        </p:txBody>
      </p:sp>
      <p:sp>
        <p:nvSpPr>
          <p:cNvPr id="3" name="Content Placeholder 2"/>
          <p:cNvSpPr>
            <a:spLocks noGrp="1"/>
          </p:cNvSpPr>
          <p:nvPr>
            <p:ph sz="half" idx="2"/>
          </p:nvPr>
        </p:nvSpPr>
        <p:spPr>
          <a:xfrm>
            <a:off x="381000" y="762000"/>
            <a:ext cx="7696200" cy="5486400"/>
          </a:xfrm>
        </p:spPr>
        <p:txBody>
          <a:bodyPr>
            <a:noAutofit/>
          </a:bodyPr>
          <a:lstStyle/>
          <a:p>
            <a:pPr algn="just">
              <a:buClrTx/>
            </a:pPr>
            <a:r>
              <a:rPr lang="en-US" sz="2400" dirty="0" smtClean="0"/>
              <a:t>As of 17-12-15, </a:t>
            </a:r>
            <a:r>
              <a:rPr lang="en-US" sz="2400" b="1" dirty="0" smtClean="0"/>
              <a:t>77 countries, including India </a:t>
            </a:r>
            <a:r>
              <a:rPr lang="en-US" sz="2400" dirty="0"/>
              <a:t>have signed the Convention and it has been </a:t>
            </a:r>
            <a:r>
              <a:rPr lang="en-US" sz="2400" b="1" dirty="0"/>
              <a:t>extended to </a:t>
            </a:r>
            <a:r>
              <a:rPr lang="en-US" sz="2400" b="1" dirty="0" smtClean="0"/>
              <a:t>15 jurisdictions </a:t>
            </a:r>
            <a:r>
              <a:rPr lang="en-US" sz="2400" dirty="0" smtClean="0"/>
              <a:t>pursuant </a:t>
            </a:r>
            <a:r>
              <a:rPr lang="en-US" sz="2400" dirty="0"/>
              <a:t>to Article 29 of the Convention</a:t>
            </a:r>
            <a:r>
              <a:rPr lang="en-US" sz="2400" dirty="0" smtClean="0"/>
              <a:t>. </a:t>
            </a:r>
          </a:p>
          <a:p>
            <a:pPr algn="just">
              <a:spcBef>
                <a:spcPts val="600"/>
              </a:spcBef>
              <a:buClrTx/>
            </a:pPr>
            <a:r>
              <a:rPr lang="en-US" sz="2400" dirty="0" smtClean="0"/>
              <a:t>This </a:t>
            </a:r>
            <a:r>
              <a:rPr lang="en-US" sz="2400" dirty="0"/>
              <a:t>represents a wide range of countries including all </a:t>
            </a:r>
            <a:r>
              <a:rPr lang="en-US" sz="2400" b="1" dirty="0"/>
              <a:t>G20 countries</a:t>
            </a:r>
            <a:r>
              <a:rPr lang="en-US" sz="2400" dirty="0"/>
              <a:t>, all </a:t>
            </a:r>
            <a:r>
              <a:rPr lang="en-US" sz="2400" b="1" dirty="0" smtClean="0"/>
              <a:t>BRICS</a:t>
            </a:r>
            <a:r>
              <a:rPr lang="en-US" sz="2400" dirty="0"/>
              <a:t>, almost all </a:t>
            </a:r>
            <a:r>
              <a:rPr lang="en-US" sz="2400" b="1" dirty="0"/>
              <a:t>OECD countries</a:t>
            </a:r>
            <a:r>
              <a:rPr lang="en-US" sz="2400" dirty="0"/>
              <a:t>, major </a:t>
            </a:r>
            <a:r>
              <a:rPr lang="en-US" sz="2400" b="1" dirty="0"/>
              <a:t>financial centres </a:t>
            </a:r>
            <a:r>
              <a:rPr lang="en-US" sz="2400" dirty="0"/>
              <a:t>and a growing number of </a:t>
            </a:r>
            <a:r>
              <a:rPr lang="en-US" sz="2400" b="1" dirty="0"/>
              <a:t>developing countries</a:t>
            </a:r>
            <a:r>
              <a:rPr lang="en-US" sz="2400" dirty="0" smtClean="0"/>
              <a:t>.</a:t>
            </a:r>
          </a:p>
          <a:p>
            <a:pPr algn="just">
              <a:spcBef>
                <a:spcPts val="600"/>
              </a:spcBef>
              <a:buClrTx/>
            </a:pPr>
            <a:r>
              <a:rPr lang="en-US" sz="2400" dirty="0"/>
              <a:t>The Convention has now taken on increasing importance with the G20’s recent call for </a:t>
            </a:r>
            <a:r>
              <a:rPr lang="en-US" sz="2400" dirty="0" smtClean="0"/>
              <a:t>AEoI </a:t>
            </a:r>
            <a:r>
              <a:rPr lang="en-US" sz="2400" dirty="0"/>
              <a:t>to become the new international tax standard of </a:t>
            </a:r>
            <a:r>
              <a:rPr lang="en-US" sz="2400" dirty="0" smtClean="0"/>
              <a:t>EoI.</a:t>
            </a:r>
          </a:p>
          <a:p>
            <a:pPr algn="just">
              <a:spcBef>
                <a:spcPts val="600"/>
              </a:spcBef>
              <a:buClrTx/>
            </a:pPr>
            <a:r>
              <a:rPr lang="en-US" sz="2400" dirty="0" smtClean="0"/>
              <a:t>India signed the CoMAA on 26-1-12 which was notified on 28-8-12 and which entered into force wef 1-6-12.</a:t>
            </a:r>
          </a:p>
        </p:txBody>
      </p:sp>
      <p:sp>
        <p:nvSpPr>
          <p:cNvPr id="4" name="Slide Number Placeholder 3"/>
          <p:cNvSpPr>
            <a:spLocks noGrp="1"/>
          </p:cNvSpPr>
          <p:nvPr>
            <p:ph type="sldNum" sz="quarter" idx="12"/>
          </p:nvPr>
        </p:nvSpPr>
        <p:spPr/>
        <p:txBody>
          <a:bodyPr/>
          <a:lstStyle/>
          <a:p>
            <a:fld id="{B6F15528-21DE-4FAA-801E-634DDDAF4B2B}" type="slidenum">
              <a:rPr lang="en-US" smtClean="0"/>
              <a:pPr/>
              <a:t>21</a:t>
            </a:fld>
            <a:endParaRPr lang="en-US" dirty="0"/>
          </a:p>
        </p:txBody>
      </p:sp>
      <p:sp>
        <p:nvSpPr>
          <p:cNvPr id="2" name="Footer Placeholder 1"/>
          <p:cNvSpPr>
            <a:spLocks noGrp="1"/>
          </p:cNvSpPr>
          <p:nvPr>
            <p:ph type="ftr" sz="quarter" idx="11"/>
          </p:nvPr>
        </p:nvSpPr>
        <p:spPr/>
        <p:txBody>
          <a:bodyPr/>
          <a:lstStyle/>
          <a:p>
            <a:r>
              <a:rPr lang="en-US" smtClean="0"/>
              <a:t>16-01-2016</a:t>
            </a:r>
            <a:endParaRPr lang="en-US" dirty="0"/>
          </a:p>
        </p:txBody>
      </p:sp>
    </p:spTree>
    <p:extLst>
      <p:ext uri="{BB962C8B-B14F-4D97-AF65-F5344CB8AC3E}">
        <p14:creationId xmlns:p14="http://schemas.microsoft.com/office/powerpoint/2010/main" val="119908143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620000" cy="334962"/>
          </a:xfrm>
        </p:spPr>
        <p:txBody>
          <a:bodyPr/>
          <a:lstStyle/>
          <a:p>
            <a:r>
              <a:rPr lang="en-US" sz="2800" b="1" dirty="0">
                <a:latin typeface="Calibri" panose="020F0502020204030204" pitchFamily="34" charset="0"/>
              </a:rPr>
              <a:t>CoMAA Cont’d ..</a:t>
            </a:r>
            <a:endParaRPr lang="en-US" sz="2800" dirty="0"/>
          </a:p>
        </p:txBody>
      </p:sp>
      <p:sp>
        <p:nvSpPr>
          <p:cNvPr id="3" name="Content Placeholder 2"/>
          <p:cNvSpPr>
            <a:spLocks noGrp="1"/>
          </p:cNvSpPr>
          <p:nvPr>
            <p:ph idx="1"/>
          </p:nvPr>
        </p:nvSpPr>
        <p:spPr>
          <a:xfrm>
            <a:off x="457200" y="609600"/>
            <a:ext cx="7620000" cy="5435600"/>
          </a:xfrm>
        </p:spPr>
        <p:txBody>
          <a:bodyPr>
            <a:normAutofit/>
          </a:bodyPr>
          <a:lstStyle/>
          <a:p>
            <a:pPr marL="114300" indent="0">
              <a:buNone/>
            </a:pPr>
            <a:r>
              <a:rPr lang="en-US" sz="2500" b="1" dirty="0" smtClean="0"/>
              <a:t>Benefits of </a:t>
            </a:r>
            <a:r>
              <a:rPr lang="en-US" sz="2500" b="1" dirty="0"/>
              <a:t>the </a:t>
            </a:r>
            <a:r>
              <a:rPr lang="en-US" sz="2500" b="1" dirty="0" smtClean="0"/>
              <a:t>CoMAA </a:t>
            </a:r>
            <a:endParaRPr lang="en-US" sz="2500" dirty="0"/>
          </a:p>
          <a:p>
            <a:pPr algn="just"/>
            <a:r>
              <a:rPr lang="en-US" sz="2500" dirty="0" smtClean="0"/>
              <a:t>Scope of </a:t>
            </a:r>
            <a:r>
              <a:rPr lang="en-US" sz="2500" dirty="0"/>
              <a:t>the Convention is broad: it covers a wide range of taxes and goes beyond exchange of information on request. </a:t>
            </a:r>
            <a:endParaRPr lang="en-US" sz="2500" dirty="0" smtClean="0"/>
          </a:p>
          <a:p>
            <a:pPr algn="just"/>
            <a:r>
              <a:rPr lang="en-US" sz="2500" dirty="0" smtClean="0"/>
              <a:t>Provides for </a:t>
            </a:r>
            <a:r>
              <a:rPr lang="en-US" sz="2500" dirty="0"/>
              <a:t>other forms of assistance such as: spontaneous exchanges of information, simultaneous examinations, performance of tax examinations abroad, service of documents, assistance in recovery of tax claims and measures of conservancy and automatic exchange of information. </a:t>
            </a:r>
            <a:endParaRPr lang="en-US" sz="2500" dirty="0" smtClean="0"/>
          </a:p>
          <a:p>
            <a:pPr algn="just"/>
            <a:r>
              <a:rPr lang="en-US" sz="2500" dirty="0" smtClean="0"/>
              <a:t>Facilitates joint </a:t>
            </a:r>
            <a:r>
              <a:rPr lang="en-US" sz="2500" dirty="0"/>
              <a:t>audits. </a:t>
            </a:r>
            <a:endParaRPr lang="en-US" sz="2500" dirty="0" smtClean="0"/>
          </a:p>
          <a:p>
            <a:pPr algn="just"/>
            <a:r>
              <a:rPr lang="en-US" sz="2500" dirty="0" smtClean="0"/>
              <a:t>Includes </a:t>
            </a:r>
            <a:r>
              <a:rPr lang="en-US" sz="2500" dirty="0"/>
              <a:t>extensive safeguards to protect the confidentiality of the information exchanged</a:t>
            </a:r>
            <a:r>
              <a:rPr lang="en-US" sz="2500" dirty="0" smtClean="0"/>
              <a:t>. </a:t>
            </a:r>
            <a:endParaRPr lang="en-US" sz="2500"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22</a:t>
            </a:fld>
            <a:endParaRPr lang="en-US" dirty="0"/>
          </a:p>
        </p:txBody>
      </p:sp>
      <p:sp>
        <p:nvSpPr>
          <p:cNvPr id="4" name="Footer Placeholder 3"/>
          <p:cNvSpPr>
            <a:spLocks noGrp="1"/>
          </p:cNvSpPr>
          <p:nvPr>
            <p:ph type="ftr" sz="quarter" idx="11"/>
          </p:nvPr>
        </p:nvSpPr>
        <p:spPr/>
        <p:txBody>
          <a:bodyPr/>
          <a:lstStyle/>
          <a:p>
            <a:r>
              <a:rPr lang="en-US" smtClean="0"/>
              <a:t>16-01-2016</a:t>
            </a:r>
            <a:endParaRPr lang="en-US" dirty="0"/>
          </a:p>
        </p:txBody>
      </p:sp>
    </p:spTree>
    <p:extLst>
      <p:ext uri="{BB962C8B-B14F-4D97-AF65-F5344CB8AC3E}">
        <p14:creationId xmlns:p14="http://schemas.microsoft.com/office/powerpoint/2010/main" val="204204173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620000" cy="639762"/>
          </a:xfrm>
        </p:spPr>
        <p:txBody>
          <a:bodyPr/>
          <a:lstStyle/>
          <a:p>
            <a:r>
              <a:rPr lang="en-US" sz="3000" b="1" dirty="0" smtClean="0"/>
              <a:t/>
            </a:r>
            <a:br>
              <a:rPr lang="en-US" sz="3000" b="1" dirty="0" smtClean="0"/>
            </a:br>
            <a:r>
              <a:rPr lang="en-US" sz="2800" b="1" dirty="0" smtClean="0">
                <a:latin typeface="Calibri" panose="020F0502020204030204" pitchFamily="34" charset="0"/>
              </a:rPr>
              <a:t>CoMAA </a:t>
            </a:r>
            <a:r>
              <a:rPr lang="en-US" sz="2800" b="1" dirty="0">
                <a:latin typeface="Calibri" panose="020F0502020204030204" pitchFamily="34" charset="0"/>
              </a:rPr>
              <a:t>and </a:t>
            </a:r>
            <a:r>
              <a:rPr lang="en-US" sz="2800" b="1" dirty="0" smtClean="0">
                <a:latin typeface="Calibri" panose="020F0502020204030204" pitchFamily="34" charset="0"/>
              </a:rPr>
              <a:t>AEoI</a:t>
            </a:r>
            <a:r>
              <a:rPr lang="en-US" sz="2800" dirty="0">
                <a:latin typeface="Calibri" panose="020F0502020204030204" pitchFamily="34" charset="0"/>
              </a:rPr>
              <a:t/>
            </a:r>
            <a:br>
              <a:rPr lang="en-US" sz="2800" dirty="0">
                <a:latin typeface="Calibri" panose="020F0502020204030204" pitchFamily="34" charset="0"/>
              </a:rPr>
            </a:br>
            <a:endParaRPr lang="en-US" sz="2800" dirty="0">
              <a:latin typeface="Calibri" panose="020F0502020204030204" pitchFamily="34" charset="0"/>
            </a:endParaRPr>
          </a:p>
        </p:txBody>
      </p:sp>
      <p:sp>
        <p:nvSpPr>
          <p:cNvPr id="3" name="Content Placeholder 2"/>
          <p:cNvSpPr>
            <a:spLocks noGrp="1"/>
          </p:cNvSpPr>
          <p:nvPr>
            <p:ph idx="1"/>
          </p:nvPr>
        </p:nvSpPr>
        <p:spPr>
          <a:xfrm>
            <a:off x="457200" y="762000"/>
            <a:ext cx="7848600" cy="5715000"/>
          </a:xfrm>
        </p:spPr>
        <p:txBody>
          <a:bodyPr>
            <a:normAutofit lnSpcReduction="10000"/>
          </a:bodyPr>
          <a:lstStyle/>
          <a:p>
            <a:pPr marL="0" indent="0" algn="just">
              <a:spcBef>
                <a:spcPts val="600"/>
              </a:spcBef>
              <a:spcAft>
                <a:spcPts val="600"/>
              </a:spcAft>
              <a:buClrTx/>
              <a:buNone/>
            </a:pPr>
            <a:r>
              <a:rPr lang="en-US" sz="2800" b="1" dirty="0" smtClean="0"/>
              <a:t>D(i) - </a:t>
            </a:r>
            <a:r>
              <a:rPr lang="en-US" sz="2800" b="1" dirty="0">
                <a:latin typeface="Calibri" panose="020F0502020204030204" pitchFamily="34" charset="0"/>
              </a:rPr>
              <a:t>Automatic Exchange of Information</a:t>
            </a:r>
            <a:endParaRPr lang="en-US" sz="2800" b="1" dirty="0" smtClean="0"/>
          </a:p>
          <a:p>
            <a:pPr marL="457200" indent="-457200" algn="just">
              <a:spcBef>
                <a:spcPts val="600"/>
              </a:spcBef>
              <a:spcAft>
                <a:spcPts val="600"/>
              </a:spcAft>
              <a:buClrTx/>
            </a:pPr>
            <a:r>
              <a:rPr lang="en-US" sz="2600" b="1" dirty="0" smtClean="0"/>
              <a:t>Article </a:t>
            </a:r>
            <a:r>
              <a:rPr lang="en-US" sz="2600" b="1" dirty="0"/>
              <a:t>6</a:t>
            </a:r>
            <a:r>
              <a:rPr lang="en-US" sz="2600" dirty="0"/>
              <a:t> of the Convention provides for </a:t>
            </a:r>
            <a:r>
              <a:rPr lang="en-US" sz="2600" dirty="0" smtClean="0"/>
              <a:t>AEoI.</a:t>
            </a:r>
          </a:p>
          <a:p>
            <a:pPr marL="457200" indent="-457200" algn="just">
              <a:spcBef>
                <a:spcPts val="600"/>
              </a:spcBef>
              <a:spcAft>
                <a:spcPts val="600"/>
              </a:spcAft>
              <a:buClrTx/>
            </a:pPr>
            <a:r>
              <a:rPr lang="en-US" sz="2600" b="1" dirty="0" smtClean="0"/>
              <a:t>Ideal instrument </a:t>
            </a:r>
            <a:r>
              <a:rPr lang="en-US" sz="2600" dirty="0"/>
              <a:t>to implement </a:t>
            </a:r>
            <a:r>
              <a:rPr lang="en-US" sz="2600" dirty="0" smtClean="0"/>
              <a:t>AEoI </a:t>
            </a:r>
            <a:r>
              <a:rPr lang="en-US" sz="2600" dirty="0"/>
              <a:t>s</a:t>
            </a:r>
            <a:r>
              <a:rPr lang="en-US" sz="2600" dirty="0" smtClean="0"/>
              <a:t>wiftly </a:t>
            </a:r>
            <a:r>
              <a:rPr lang="en-US" sz="2600" dirty="0"/>
              <a:t>and multilaterally. </a:t>
            </a:r>
            <a:endParaRPr lang="en-US" sz="2600" dirty="0" smtClean="0"/>
          </a:p>
          <a:p>
            <a:pPr marL="457200" indent="-457200" algn="just">
              <a:spcBef>
                <a:spcPts val="600"/>
              </a:spcBef>
              <a:spcAft>
                <a:spcPts val="600"/>
              </a:spcAft>
              <a:buClrTx/>
            </a:pPr>
            <a:r>
              <a:rPr lang="en-US" sz="2600" dirty="0" smtClean="0"/>
              <a:t>To </a:t>
            </a:r>
            <a:r>
              <a:rPr lang="en-US" sz="2600" dirty="0"/>
              <a:t>implement Article 6, an administrative agreement between the competent authorities of two or more interested Parties to the Convention is required. </a:t>
            </a:r>
            <a:endParaRPr lang="en-US" sz="2600" dirty="0" smtClean="0"/>
          </a:p>
          <a:p>
            <a:pPr marL="457200" indent="-457200" algn="just">
              <a:spcBef>
                <a:spcPts val="600"/>
              </a:spcBef>
              <a:spcAft>
                <a:spcPts val="600"/>
              </a:spcAft>
              <a:buClrTx/>
            </a:pPr>
            <a:r>
              <a:rPr lang="en-US" sz="2600" dirty="0" smtClean="0"/>
              <a:t>It </a:t>
            </a:r>
            <a:r>
              <a:rPr lang="en-US" sz="2600" dirty="0"/>
              <a:t>would address issues such as the </a:t>
            </a:r>
            <a:r>
              <a:rPr lang="en-US" sz="2600" b="1" dirty="0"/>
              <a:t>procedure to be adopted and the information</a:t>
            </a:r>
            <a:r>
              <a:rPr lang="en-US" sz="2600" dirty="0"/>
              <a:t> that will be exchanged automatically. </a:t>
            </a:r>
            <a:endParaRPr lang="en-US" sz="2600" dirty="0" smtClean="0"/>
          </a:p>
          <a:p>
            <a:pPr marL="457200" indent="-457200" algn="just">
              <a:spcBef>
                <a:spcPts val="600"/>
              </a:spcBef>
              <a:spcAft>
                <a:spcPts val="600"/>
              </a:spcAft>
              <a:buClrTx/>
            </a:pPr>
            <a:r>
              <a:rPr lang="en-US" sz="2600" dirty="0" smtClean="0"/>
              <a:t>Whether sharing of </a:t>
            </a:r>
            <a:r>
              <a:rPr lang="en-US" sz="2600" dirty="0"/>
              <a:t>information with other law enforcement authorities to counteract corruption, money laundering and terrorism </a:t>
            </a:r>
            <a:r>
              <a:rPr lang="en-US" sz="2600" dirty="0" smtClean="0"/>
              <a:t>financing? - Yes.</a:t>
            </a:r>
            <a:endParaRPr lang="en-US" sz="2600" dirty="0"/>
          </a:p>
          <a:p>
            <a:pPr marL="457200" indent="-457200" algn="just">
              <a:spcBef>
                <a:spcPts val="600"/>
              </a:spcBef>
              <a:spcAft>
                <a:spcPts val="600"/>
              </a:spcAft>
              <a:buClrTx/>
            </a:pPr>
            <a:endParaRPr lang="en-US" sz="2500"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23</a:t>
            </a:fld>
            <a:endParaRPr lang="en-US" dirty="0"/>
          </a:p>
        </p:txBody>
      </p:sp>
      <p:sp>
        <p:nvSpPr>
          <p:cNvPr id="4" name="Footer Placeholder 3"/>
          <p:cNvSpPr>
            <a:spLocks noGrp="1"/>
          </p:cNvSpPr>
          <p:nvPr>
            <p:ph type="ftr" sz="quarter" idx="11"/>
          </p:nvPr>
        </p:nvSpPr>
        <p:spPr/>
        <p:txBody>
          <a:bodyPr/>
          <a:lstStyle/>
          <a:p>
            <a:r>
              <a:rPr lang="en-US" smtClean="0"/>
              <a:t>16-01-2016</a:t>
            </a:r>
            <a:endParaRPr lang="en-US" dirty="0"/>
          </a:p>
        </p:txBody>
      </p:sp>
    </p:spTree>
    <p:extLst>
      <p:ext uri="{BB962C8B-B14F-4D97-AF65-F5344CB8AC3E}">
        <p14:creationId xmlns:p14="http://schemas.microsoft.com/office/powerpoint/2010/main" val="381191754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7620000" cy="5283200"/>
          </a:xfrm>
        </p:spPr>
        <p:txBody>
          <a:bodyPr>
            <a:normAutofit lnSpcReduction="10000"/>
          </a:bodyPr>
          <a:lstStyle/>
          <a:p>
            <a:pPr marL="114300" indent="0">
              <a:buNone/>
            </a:pPr>
            <a:r>
              <a:rPr lang="en-US" sz="3000" b="1" dirty="0" smtClean="0"/>
              <a:t>Protection of taxpayers</a:t>
            </a:r>
            <a:r>
              <a:rPr lang="en-US" sz="3000" b="1" dirty="0"/>
              <a:t>’ </a:t>
            </a:r>
            <a:r>
              <a:rPr lang="en-US" sz="3000" b="1" dirty="0" smtClean="0"/>
              <a:t>rights</a:t>
            </a:r>
          </a:p>
          <a:p>
            <a:pPr marL="457200" indent="-457200" algn="just">
              <a:spcAft>
                <a:spcPts val="600"/>
              </a:spcAft>
              <a:buClrTx/>
            </a:pPr>
            <a:r>
              <a:rPr lang="en-US" sz="2400" dirty="0" smtClean="0"/>
              <a:t>CoMAA has </a:t>
            </a:r>
            <a:r>
              <a:rPr lang="en-US" sz="2400" b="1" dirty="0"/>
              <a:t>strict rules </a:t>
            </a:r>
            <a:r>
              <a:rPr lang="en-US" sz="2400" dirty="0"/>
              <a:t>to protect the confidentiality of the information exchanged. </a:t>
            </a:r>
            <a:endParaRPr lang="en-US" sz="2400" dirty="0" smtClean="0"/>
          </a:p>
          <a:p>
            <a:pPr marL="457200" indent="-457200" algn="just">
              <a:spcAft>
                <a:spcPts val="600"/>
              </a:spcAft>
              <a:buClrTx/>
            </a:pPr>
            <a:r>
              <a:rPr lang="en-US" sz="2400" dirty="0" smtClean="0"/>
              <a:t>Provides that </a:t>
            </a:r>
            <a:r>
              <a:rPr lang="en-US" sz="2400" dirty="0"/>
              <a:t>information shall be treated as </a:t>
            </a:r>
            <a:r>
              <a:rPr lang="en-US" sz="2400" b="1" dirty="0"/>
              <a:t>secret and protected </a:t>
            </a:r>
            <a:r>
              <a:rPr lang="en-US" sz="2400" dirty="0"/>
              <a:t>in the receiving State in the same manner as information obtained under its domestic laws. </a:t>
            </a:r>
            <a:endParaRPr lang="en-US" sz="2400" dirty="0" smtClean="0"/>
          </a:p>
          <a:p>
            <a:pPr marL="457200" indent="-457200" algn="just">
              <a:spcAft>
                <a:spcPts val="600"/>
              </a:spcAft>
              <a:buClrTx/>
            </a:pPr>
            <a:r>
              <a:rPr lang="en-US" sz="2400" dirty="0" smtClean="0"/>
              <a:t>If </a:t>
            </a:r>
            <a:r>
              <a:rPr lang="en-US" sz="2400" dirty="0"/>
              <a:t>personal data are provided, the Party receiving them shall treat them in compliance not only with its own domestic law, but also with the safeguards that may be required </a:t>
            </a:r>
            <a:r>
              <a:rPr lang="en-US" sz="2400" b="1" dirty="0"/>
              <a:t>to ensure data protection</a:t>
            </a:r>
            <a:r>
              <a:rPr lang="en-US" sz="2400" dirty="0"/>
              <a:t> under the domestic law of the supplying Party. </a:t>
            </a:r>
            <a:endParaRPr lang="en-US" sz="2400" dirty="0" smtClean="0"/>
          </a:p>
          <a:p>
            <a:pPr marL="457200" indent="-457200" algn="just">
              <a:spcAft>
                <a:spcPts val="600"/>
              </a:spcAft>
              <a:buClrTx/>
            </a:pPr>
            <a:r>
              <a:rPr lang="en-US" sz="2400" dirty="0" smtClean="0"/>
              <a:t>Section 138 of the Income-tax Act, 1961 – Disclosure of information respecting Assessees.</a:t>
            </a:r>
            <a:endParaRPr lang="en-US" sz="2300"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24</a:t>
            </a:fld>
            <a:endParaRPr lang="en-US" dirty="0"/>
          </a:p>
        </p:txBody>
      </p:sp>
      <p:sp>
        <p:nvSpPr>
          <p:cNvPr id="4" name="Title 1"/>
          <p:cNvSpPr>
            <a:spLocks noGrp="1"/>
          </p:cNvSpPr>
          <p:nvPr>
            <p:ph type="title"/>
          </p:nvPr>
        </p:nvSpPr>
        <p:spPr>
          <a:xfrm>
            <a:off x="457200" y="274638"/>
            <a:ext cx="7620000" cy="334962"/>
          </a:xfrm>
        </p:spPr>
        <p:txBody>
          <a:bodyPr/>
          <a:lstStyle/>
          <a:p>
            <a:r>
              <a:rPr lang="en-US" sz="3000" b="1" dirty="0" smtClean="0"/>
              <a:t/>
            </a:r>
            <a:br>
              <a:rPr lang="en-US" sz="3000" b="1" dirty="0" smtClean="0"/>
            </a:br>
            <a:r>
              <a:rPr lang="en-US" sz="2800" b="1" dirty="0" smtClean="0">
                <a:latin typeface="Calibri" panose="020F0502020204030204" pitchFamily="34" charset="0"/>
              </a:rPr>
              <a:t>CoMAA </a:t>
            </a:r>
            <a:r>
              <a:rPr lang="en-US" sz="2800" b="1" dirty="0">
                <a:latin typeface="Calibri" panose="020F0502020204030204" pitchFamily="34" charset="0"/>
              </a:rPr>
              <a:t>and </a:t>
            </a:r>
            <a:r>
              <a:rPr lang="en-US" sz="2800" b="1" dirty="0" smtClean="0">
                <a:latin typeface="Calibri" panose="020F0502020204030204" pitchFamily="34" charset="0"/>
              </a:rPr>
              <a:t>AEoI</a:t>
            </a:r>
            <a:r>
              <a:rPr lang="en-US" sz="2800" dirty="0">
                <a:latin typeface="Calibri" panose="020F0502020204030204" pitchFamily="34" charset="0"/>
              </a:rPr>
              <a:t/>
            </a:r>
            <a:br>
              <a:rPr lang="en-US" sz="2800" dirty="0">
                <a:latin typeface="Calibri" panose="020F0502020204030204" pitchFamily="34" charset="0"/>
              </a:rPr>
            </a:br>
            <a:endParaRPr lang="en-US" sz="2800" dirty="0">
              <a:latin typeface="Calibri" panose="020F0502020204030204" pitchFamily="34" charset="0"/>
            </a:endParaRPr>
          </a:p>
        </p:txBody>
      </p:sp>
      <p:sp>
        <p:nvSpPr>
          <p:cNvPr id="2" name="Footer Placeholder 1"/>
          <p:cNvSpPr>
            <a:spLocks noGrp="1"/>
          </p:cNvSpPr>
          <p:nvPr>
            <p:ph type="ftr" sz="quarter" idx="11"/>
          </p:nvPr>
        </p:nvSpPr>
        <p:spPr/>
        <p:txBody>
          <a:bodyPr/>
          <a:lstStyle/>
          <a:p>
            <a:r>
              <a:rPr lang="en-US" smtClean="0"/>
              <a:t>16-01-2016</a:t>
            </a:r>
            <a:endParaRPr lang="en-US" dirty="0"/>
          </a:p>
        </p:txBody>
      </p:sp>
    </p:spTree>
    <p:extLst>
      <p:ext uri="{BB962C8B-B14F-4D97-AF65-F5344CB8AC3E}">
        <p14:creationId xmlns:p14="http://schemas.microsoft.com/office/powerpoint/2010/main" val="338218733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2"/>
          </p:nvPr>
        </p:nvSpPr>
        <p:spPr>
          <a:xfrm>
            <a:off x="381000" y="457200"/>
            <a:ext cx="7696200" cy="5562600"/>
          </a:xfrm>
        </p:spPr>
        <p:txBody>
          <a:bodyPr>
            <a:noAutofit/>
          </a:bodyPr>
          <a:lstStyle/>
          <a:p>
            <a:pPr algn="just">
              <a:spcBef>
                <a:spcPts val="600"/>
              </a:spcBef>
            </a:pPr>
            <a:r>
              <a:rPr lang="en-US" sz="1800" dirty="0" smtClean="0"/>
              <a:t>The CoMAA</a:t>
            </a:r>
            <a:r>
              <a:rPr lang="en-US" sz="1800" dirty="0"/>
              <a:t> </a:t>
            </a:r>
            <a:r>
              <a:rPr lang="en-US" sz="1800" dirty="0" smtClean="0"/>
              <a:t>contains 32 articles. The list of Articles relating to EoI and Assistance in recovery are as under:</a:t>
            </a:r>
          </a:p>
          <a:p>
            <a:pPr marL="114300" indent="0" algn="just">
              <a:spcBef>
                <a:spcPts val="600"/>
              </a:spcBef>
              <a:buNone/>
            </a:pPr>
            <a:endParaRPr lang="en-US" sz="1800"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25</a:t>
            </a:fld>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1690413604"/>
              </p:ext>
            </p:extLst>
          </p:nvPr>
        </p:nvGraphicFramePr>
        <p:xfrm>
          <a:off x="533400" y="1143000"/>
          <a:ext cx="7848600" cy="5471160"/>
        </p:xfrm>
        <a:graphic>
          <a:graphicData uri="http://schemas.openxmlformats.org/drawingml/2006/table">
            <a:tbl>
              <a:tblPr firstRow="1" bandRow="1">
                <a:tableStyleId>{5C22544A-7EE6-4342-B048-85BDC9FD1C3A}</a:tableStyleId>
              </a:tblPr>
              <a:tblGrid>
                <a:gridCol w="2385359"/>
                <a:gridCol w="5463241"/>
              </a:tblGrid>
              <a:tr h="31376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500" baseline="0" dirty="0" smtClean="0">
                          <a:effectLst/>
                        </a:rPr>
                        <a:t>Chapter / Article</a:t>
                      </a:r>
                      <a:endParaRPr lang="en-US" sz="1500" baseline="0" dirty="0" smtClean="0">
                        <a:effectLs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500" baseline="0" dirty="0" smtClean="0">
                          <a:effectLst/>
                        </a:rPr>
                        <a:t>Chapter / Section/ Article heading</a:t>
                      </a:r>
                      <a:endParaRPr lang="en-US" sz="1500" baseline="0" dirty="0" smtClean="0">
                        <a:effectLst/>
                        <a:latin typeface="Calibri" panose="020F0502020204030204" pitchFamily="34" charset="0"/>
                        <a:ea typeface="Calibri" panose="020F0502020204030204" pitchFamily="34" charset="0"/>
                        <a:cs typeface="Times New Roman" panose="02020603050405020304" pitchFamily="18" charset="0"/>
                      </a:endParaRPr>
                    </a:p>
                  </a:txBody>
                  <a:tcPr/>
                </a:tc>
              </a:tr>
              <a:tr h="313765">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500" b="1" i="0" u="none" strike="noStrike" kern="1200" baseline="0" dirty="0" smtClean="0">
                          <a:solidFill>
                            <a:schemeClr val="dk1"/>
                          </a:solidFill>
                          <a:latin typeface="+mn-lt"/>
                          <a:ea typeface="+mn-ea"/>
                          <a:cs typeface="+mn-cs"/>
                        </a:rPr>
                        <a:t>Chapter III</a:t>
                      </a:r>
                      <a:endParaRPr lang="en-US" sz="1500" b="1" baseline="0" dirty="0" smtClean="0">
                        <a:effectLs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500" b="1" i="0" u="none" strike="noStrike" kern="1200" baseline="0" dirty="0" smtClean="0">
                          <a:solidFill>
                            <a:schemeClr val="dk1"/>
                          </a:solidFill>
                          <a:latin typeface="+mn-lt"/>
                          <a:ea typeface="+mn-ea"/>
                          <a:cs typeface="+mn-cs"/>
                        </a:rPr>
                        <a:t>Forms of Assistance</a:t>
                      </a:r>
                      <a:endParaRPr lang="en-US" sz="1500" baseline="0" dirty="0" smtClean="0">
                        <a:effectLst/>
                        <a:latin typeface="Calibri" panose="020F0502020204030204" pitchFamily="34" charset="0"/>
                        <a:ea typeface="Calibri" panose="020F0502020204030204" pitchFamily="34" charset="0"/>
                        <a:cs typeface="Times New Roman" panose="02020603050405020304" pitchFamily="18" charset="0"/>
                      </a:endParaRPr>
                    </a:p>
                  </a:txBody>
                  <a:tcPr/>
                </a:tc>
              </a:tr>
              <a:tr h="313765">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500" b="1" i="0" u="none" strike="noStrike" kern="1200" baseline="0" dirty="0" smtClean="0">
                          <a:solidFill>
                            <a:schemeClr val="tx1"/>
                          </a:solidFill>
                          <a:latin typeface="+mn-lt"/>
                          <a:ea typeface="+mn-ea"/>
                          <a:cs typeface="+mn-cs"/>
                        </a:rPr>
                        <a:t>Section I</a:t>
                      </a:r>
                      <a:endParaRPr lang="en-US" sz="1500" baseline="0" dirty="0" smtClean="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500" b="1" i="0" u="none" strike="noStrike" kern="1200" baseline="0" dirty="0" smtClean="0">
                          <a:solidFill>
                            <a:schemeClr val="tx1"/>
                          </a:solidFill>
                          <a:latin typeface="+mn-lt"/>
                          <a:ea typeface="+mn-ea"/>
                          <a:cs typeface="+mn-cs"/>
                        </a:rPr>
                        <a:t>Exchange of Information</a:t>
                      </a:r>
                      <a:endParaRPr lang="en-US" sz="1500" baseline="0" dirty="0" smtClean="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a:tc>
              </a:tr>
              <a:tr h="313765">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500" baseline="0" dirty="0" smtClean="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4</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500" b="0" i="0" u="none" strike="noStrike" kern="1200" baseline="0" dirty="0" smtClean="0">
                          <a:solidFill>
                            <a:schemeClr val="tx1"/>
                          </a:solidFill>
                          <a:latin typeface="+mn-lt"/>
                          <a:ea typeface="+mn-ea"/>
                          <a:cs typeface="+mn-cs"/>
                        </a:rPr>
                        <a:t>General Provision</a:t>
                      </a:r>
                      <a:endParaRPr lang="en-US" sz="1500" b="0" baseline="0" dirty="0" smtClean="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a:tc>
              </a:tr>
              <a:tr h="313765">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500" baseline="0" dirty="0" smtClean="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5</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500" b="0" i="0" u="none" strike="noStrike" kern="1200" baseline="0" dirty="0" smtClean="0">
                          <a:solidFill>
                            <a:schemeClr val="tx1"/>
                          </a:solidFill>
                          <a:latin typeface="+mn-lt"/>
                          <a:ea typeface="+mn-ea"/>
                          <a:cs typeface="+mn-cs"/>
                        </a:rPr>
                        <a:t>Exchange of Information on Request</a:t>
                      </a:r>
                      <a:endParaRPr lang="en-US" sz="1500" b="0" baseline="0" dirty="0" smtClean="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a:tc>
              </a:tr>
              <a:tr h="313765">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500" baseline="0" dirty="0" smtClean="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6</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500" b="0" i="0" u="none" strike="noStrike" kern="1200" baseline="0" dirty="0" smtClean="0">
                          <a:solidFill>
                            <a:schemeClr val="tx1"/>
                          </a:solidFill>
                          <a:latin typeface="+mn-lt"/>
                          <a:ea typeface="+mn-ea"/>
                          <a:cs typeface="+mn-cs"/>
                        </a:rPr>
                        <a:t>Automatic Exchange of Information</a:t>
                      </a:r>
                      <a:endParaRPr lang="en-US" sz="1500" b="0" baseline="0" dirty="0" smtClean="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a:tc>
              </a:tr>
              <a:tr h="313765">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500" baseline="0" dirty="0" smtClean="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7</a:t>
                      </a:r>
                    </a:p>
                  </a:txBody>
                  <a:tcPr/>
                </a:tc>
                <a:tc>
                  <a:txBody>
                    <a:bodyPr/>
                    <a:lstStyle/>
                    <a:p>
                      <a:r>
                        <a:rPr lang="en-US" sz="1500" b="0" i="0" u="none" strike="noStrike" kern="1200" baseline="0" dirty="0" smtClean="0">
                          <a:solidFill>
                            <a:schemeClr val="tx1"/>
                          </a:solidFill>
                          <a:latin typeface="+mn-lt"/>
                          <a:ea typeface="+mn-ea"/>
                          <a:cs typeface="+mn-cs"/>
                        </a:rPr>
                        <a:t>Spontaneous Exchange of Information</a:t>
                      </a:r>
                    </a:p>
                  </a:txBody>
                  <a:tcPr/>
                </a:tc>
              </a:tr>
              <a:tr h="313765">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500" baseline="0" dirty="0" smtClean="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8</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500" b="0" i="0" u="none" strike="noStrike" kern="1200" baseline="0" dirty="0" smtClean="0">
                          <a:solidFill>
                            <a:schemeClr val="tx1"/>
                          </a:solidFill>
                          <a:latin typeface="+mn-lt"/>
                          <a:ea typeface="+mn-ea"/>
                          <a:cs typeface="+mn-cs"/>
                        </a:rPr>
                        <a:t>Simultaneous Tax Examinations</a:t>
                      </a:r>
                      <a:endParaRPr lang="en-US" sz="1500" b="0" baseline="0" dirty="0" smtClean="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a:tc>
              </a:tr>
              <a:tr h="313765">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500" baseline="0" dirty="0" smtClean="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9</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500" b="0" i="0" u="none" strike="noStrike" kern="1200" baseline="0" dirty="0" smtClean="0">
                          <a:solidFill>
                            <a:schemeClr val="tx1"/>
                          </a:solidFill>
                          <a:latin typeface="+mn-lt"/>
                          <a:ea typeface="+mn-ea"/>
                          <a:cs typeface="+mn-cs"/>
                        </a:rPr>
                        <a:t>Tax Examinations Abroad</a:t>
                      </a:r>
                      <a:endParaRPr lang="en-US" sz="1500" b="0" baseline="0" dirty="0" smtClean="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a:tc>
              </a:tr>
              <a:tr h="313765">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500" baseline="0" dirty="0" smtClean="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10</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500" b="0" i="0" u="none" strike="noStrike" kern="1200" baseline="0" dirty="0" smtClean="0">
                          <a:solidFill>
                            <a:schemeClr val="tx1"/>
                          </a:solidFill>
                          <a:latin typeface="+mn-lt"/>
                          <a:ea typeface="+mn-ea"/>
                          <a:cs typeface="+mn-cs"/>
                        </a:rPr>
                        <a:t>Conflicting Information</a:t>
                      </a:r>
                      <a:endParaRPr lang="en-US" sz="1500" b="0" baseline="0" dirty="0" smtClean="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a:tc>
              </a:tr>
              <a:tr h="313765">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500" b="1" i="0" u="none" strike="noStrike" kern="1200" baseline="0" dirty="0" smtClean="0">
                          <a:solidFill>
                            <a:schemeClr val="dk1"/>
                          </a:solidFill>
                          <a:latin typeface="+mn-lt"/>
                          <a:ea typeface="+mn-ea"/>
                          <a:cs typeface="+mn-cs"/>
                        </a:rPr>
                        <a:t>Section II</a:t>
                      </a:r>
                      <a:endParaRPr lang="en-US" sz="1500" baseline="0" dirty="0" smtClean="0">
                        <a:effectLs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500" b="1" i="0" u="none" strike="noStrike" kern="1200" baseline="0" dirty="0" smtClean="0">
                          <a:solidFill>
                            <a:schemeClr val="dk1"/>
                          </a:solidFill>
                          <a:latin typeface="Calibri" panose="020F0502020204030204" pitchFamily="34" charset="0"/>
                          <a:ea typeface="+mn-ea"/>
                          <a:cs typeface="+mn-cs"/>
                        </a:rPr>
                        <a:t>Assistance in Recovery</a:t>
                      </a:r>
                      <a:endParaRPr lang="en-US" sz="1500" b="1" baseline="0" dirty="0" smtClean="0">
                        <a:effectLst/>
                        <a:latin typeface="Calibri" panose="020F0502020204030204" pitchFamily="34" charset="0"/>
                        <a:ea typeface="Calibri" panose="020F0502020204030204" pitchFamily="34" charset="0"/>
                        <a:cs typeface="Times New Roman" panose="02020603050405020304" pitchFamily="18" charset="0"/>
                      </a:endParaRPr>
                    </a:p>
                  </a:txBody>
                  <a:tcPr/>
                </a:tc>
              </a:tr>
              <a:tr h="313765">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500" baseline="0" dirty="0" smtClean="0">
                          <a:effectLst/>
                          <a:latin typeface="Calibri" panose="020F0502020204030204" pitchFamily="34" charset="0"/>
                          <a:ea typeface="Calibri" panose="020F0502020204030204" pitchFamily="34" charset="0"/>
                          <a:cs typeface="Times New Roman" panose="02020603050405020304" pitchFamily="18" charset="0"/>
                        </a:rPr>
                        <a:t>11</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500" b="0" i="0" u="none" strike="noStrike" kern="1200" baseline="0" dirty="0" smtClean="0">
                          <a:solidFill>
                            <a:schemeClr val="dk1"/>
                          </a:solidFill>
                          <a:latin typeface="Calibri" panose="020F0502020204030204" pitchFamily="34" charset="0"/>
                          <a:ea typeface="+mn-ea"/>
                          <a:cs typeface="+mn-cs"/>
                        </a:rPr>
                        <a:t>Recovery of Tax Claims</a:t>
                      </a:r>
                      <a:endParaRPr lang="en-US" sz="1500" b="0" baseline="0" dirty="0" smtClean="0">
                        <a:effectLst/>
                        <a:latin typeface="Calibri" panose="020F0502020204030204" pitchFamily="34" charset="0"/>
                        <a:ea typeface="Calibri" panose="020F0502020204030204" pitchFamily="34" charset="0"/>
                        <a:cs typeface="Times New Roman" panose="02020603050405020304" pitchFamily="18" charset="0"/>
                      </a:endParaRPr>
                    </a:p>
                  </a:txBody>
                  <a:tcPr/>
                </a:tc>
              </a:tr>
              <a:tr h="35052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500" baseline="0" dirty="0" smtClean="0">
                          <a:effectLst/>
                          <a:latin typeface="Calibri" panose="020F0502020204030204" pitchFamily="34" charset="0"/>
                          <a:ea typeface="Calibri" panose="020F0502020204030204" pitchFamily="34" charset="0"/>
                          <a:cs typeface="Times New Roman" panose="02020603050405020304" pitchFamily="18" charset="0"/>
                        </a:rPr>
                        <a:t>12</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500" b="0" i="0" u="none" strike="noStrike" kern="1200" baseline="0" dirty="0" smtClean="0">
                          <a:solidFill>
                            <a:schemeClr val="dk1"/>
                          </a:solidFill>
                          <a:latin typeface="Calibri" panose="020F0502020204030204" pitchFamily="34" charset="0"/>
                          <a:ea typeface="+mn-ea"/>
                          <a:cs typeface="+mn-cs"/>
                        </a:rPr>
                        <a:t>Measures of Conservancy</a:t>
                      </a:r>
                      <a:endParaRPr lang="en-US" sz="1500" b="0" baseline="0" dirty="0" smtClean="0">
                        <a:effectLst/>
                        <a:latin typeface="Calibri" panose="020F0502020204030204" pitchFamily="34" charset="0"/>
                        <a:ea typeface="Calibri" panose="020F0502020204030204" pitchFamily="34" charset="0"/>
                        <a:cs typeface="Times New Roman" panose="02020603050405020304" pitchFamily="18" charset="0"/>
                      </a:endParaRPr>
                    </a:p>
                  </a:txBody>
                  <a:tcPr/>
                </a:tc>
              </a:tr>
              <a:tr h="313765">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500" baseline="0" dirty="0" smtClean="0">
                          <a:effectLst/>
                          <a:latin typeface="Calibri" panose="020F0502020204030204" pitchFamily="34" charset="0"/>
                          <a:ea typeface="Calibri" panose="020F0502020204030204" pitchFamily="34" charset="0"/>
                          <a:cs typeface="Times New Roman" panose="02020603050405020304" pitchFamily="18" charset="0"/>
                        </a:rPr>
                        <a:t>13</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500" b="0" i="0" u="none" strike="noStrike" kern="1200" baseline="0" dirty="0" smtClean="0">
                          <a:solidFill>
                            <a:schemeClr val="dk1"/>
                          </a:solidFill>
                          <a:latin typeface="Calibri" panose="020F0502020204030204" pitchFamily="34" charset="0"/>
                          <a:ea typeface="+mn-ea"/>
                          <a:cs typeface="+mn-cs"/>
                        </a:rPr>
                        <a:t>Documents accompanying the Request</a:t>
                      </a:r>
                      <a:endParaRPr lang="en-US" sz="1500" b="0" baseline="0" dirty="0" smtClean="0">
                        <a:effectLst/>
                        <a:latin typeface="Calibri" panose="020F0502020204030204" pitchFamily="34" charset="0"/>
                        <a:ea typeface="Calibri" panose="020F0502020204030204" pitchFamily="34" charset="0"/>
                        <a:cs typeface="Times New Roman" panose="02020603050405020304" pitchFamily="18" charset="0"/>
                      </a:endParaRPr>
                    </a:p>
                  </a:txBody>
                  <a:tcPr/>
                </a:tc>
              </a:tr>
              <a:tr h="313765">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500" baseline="0" dirty="0" smtClean="0">
                          <a:effectLst/>
                          <a:latin typeface="Calibri" panose="020F0502020204030204" pitchFamily="34" charset="0"/>
                          <a:ea typeface="Calibri" panose="020F0502020204030204" pitchFamily="34" charset="0"/>
                          <a:cs typeface="Times New Roman" panose="02020603050405020304" pitchFamily="18" charset="0"/>
                        </a:rPr>
                        <a:t>14</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500" b="0" baseline="0" dirty="0" smtClean="0">
                          <a:effectLst/>
                          <a:latin typeface="Calibri" panose="020F0502020204030204" pitchFamily="34" charset="0"/>
                          <a:ea typeface="Calibri" panose="020F0502020204030204" pitchFamily="34" charset="0"/>
                          <a:cs typeface="Times New Roman" panose="02020603050405020304" pitchFamily="18" charset="0"/>
                        </a:rPr>
                        <a:t>Time Limits</a:t>
                      </a:r>
                    </a:p>
                  </a:txBody>
                  <a:tcPr/>
                </a:tc>
              </a:tr>
              <a:tr h="313765">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500" baseline="0" dirty="0" smtClean="0">
                          <a:effectLst/>
                          <a:latin typeface="Calibri" panose="020F0502020204030204" pitchFamily="34" charset="0"/>
                          <a:ea typeface="Calibri" panose="020F0502020204030204" pitchFamily="34" charset="0"/>
                          <a:cs typeface="Times New Roman" panose="02020603050405020304" pitchFamily="18" charset="0"/>
                        </a:rPr>
                        <a:t>15</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500" b="0" i="0" u="none" strike="noStrike" kern="1200" baseline="0" dirty="0" smtClean="0">
                          <a:solidFill>
                            <a:schemeClr val="dk1"/>
                          </a:solidFill>
                          <a:latin typeface="Calibri" panose="020F0502020204030204" pitchFamily="34" charset="0"/>
                          <a:ea typeface="+mn-ea"/>
                          <a:cs typeface="+mn-cs"/>
                        </a:rPr>
                        <a:t>Priority</a:t>
                      </a:r>
                      <a:endParaRPr lang="en-US" sz="1500" b="0" baseline="0" dirty="0" smtClean="0">
                        <a:effectLst/>
                        <a:latin typeface="Calibri" panose="020F0502020204030204" pitchFamily="34" charset="0"/>
                        <a:ea typeface="Calibri" panose="020F0502020204030204" pitchFamily="34" charset="0"/>
                        <a:cs typeface="Times New Roman" panose="02020603050405020304" pitchFamily="18" charset="0"/>
                      </a:endParaRPr>
                    </a:p>
                  </a:txBody>
                  <a:tcPr/>
                </a:tc>
              </a:tr>
              <a:tr h="313765">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500" baseline="0" dirty="0" smtClean="0">
                          <a:effectLst/>
                          <a:latin typeface="Calibri" panose="020F0502020204030204" pitchFamily="34" charset="0"/>
                          <a:ea typeface="Calibri" panose="020F0502020204030204" pitchFamily="34" charset="0"/>
                          <a:cs typeface="Times New Roman" panose="02020603050405020304" pitchFamily="18" charset="0"/>
                        </a:rPr>
                        <a:t>16</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500" b="0" i="0" u="none" strike="noStrike" kern="1200" baseline="0" dirty="0" smtClean="0">
                          <a:solidFill>
                            <a:schemeClr val="dk1"/>
                          </a:solidFill>
                          <a:latin typeface="Calibri" panose="020F0502020204030204" pitchFamily="34" charset="0"/>
                          <a:ea typeface="+mn-ea"/>
                          <a:cs typeface="+mn-cs"/>
                        </a:rPr>
                        <a:t>Deferral of Payment</a:t>
                      </a:r>
                      <a:endParaRPr lang="en-US" sz="1500" b="0" baseline="0" dirty="0" smtClean="0">
                        <a:effectLst/>
                        <a:latin typeface="Calibri" panose="020F0502020204030204" pitchFamily="34" charset="0"/>
                        <a:ea typeface="Calibri" panose="020F0502020204030204" pitchFamily="34" charset="0"/>
                        <a:cs typeface="Times New Roman" panose="02020603050405020304" pitchFamily="18" charset="0"/>
                      </a:endParaRPr>
                    </a:p>
                  </a:txBody>
                  <a:tcPr/>
                </a:tc>
              </a:tr>
            </a:tbl>
          </a:graphicData>
        </a:graphic>
      </p:graphicFrame>
      <p:sp>
        <p:nvSpPr>
          <p:cNvPr id="8" name="Title 1"/>
          <p:cNvSpPr>
            <a:spLocks noGrp="1"/>
          </p:cNvSpPr>
          <p:nvPr>
            <p:ph type="title"/>
          </p:nvPr>
        </p:nvSpPr>
        <p:spPr>
          <a:xfrm>
            <a:off x="457200" y="46038"/>
            <a:ext cx="7620000" cy="411162"/>
          </a:xfrm>
        </p:spPr>
        <p:txBody>
          <a:bodyPr/>
          <a:lstStyle/>
          <a:p>
            <a:r>
              <a:rPr lang="en-US" sz="2800" b="1" dirty="0" smtClean="0">
                <a:latin typeface="Calibri" panose="020F0502020204030204" pitchFamily="34" charset="0"/>
              </a:rPr>
              <a:t>CoMAA - Articles</a:t>
            </a:r>
            <a:endParaRPr lang="en-US" sz="2800" dirty="0">
              <a:latin typeface="Calibri" panose="020F0502020204030204" pitchFamily="34" charset="0"/>
            </a:endParaRPr>
          </a:p>
        </p:txBody>
      </p:sp>
      <p:sp>
        <p:nvSpPr>
          <p:cNvPr id="2" name="Footer Placeholder 1"/>
          <p:cNvSpPr>
            <a:spLocks noGrp="1"/>
          </p:cNvSpPr>
          <p:nvPr>
            <p:ph type="ftr" sz="quarter" idx="11"/>
          </p:nvPr>
        </p:nvSpPr>
        <p:spPr/>
        <p:txBody>
          <a:bodyPr/>
          <a:lstStyle/>
          <a:p>
            <a:r>
              <a:rPr lang="en-US" smtClean="0"/>
              <a:t>16-01-2016</a:t>
            </a:r>
            <a:endParaRPr lang="en-US" dirty="0"/>
          </a:p>
        </p:txBody>
      </p:sp>
    </p:spTree>
    <p:extLst>
      <p:ext uri="{BB962C8B-B14F-4D97-AF65-F5344CB8AC3E}">
        <p14:creationId xmlns:p14="http://schemas.microsoft.com/office/powerpoint/2010/main" val="373682795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57200" y="46038"/>
            <a:ext cx="7620000" cy="411162"/>
          </a:xfrm>
        </p:spPr>
        <p:txBody>
          <a:bodyPr/>
          <a:lstStyle/>
          <a:p>
            <a:r>
              <a:rPr lang="en-IN" sz="2400" b="1" dirty="0" smtClean="0">
                <a:latin typeface="+mn-lt"/>
              </a:rPr>
              <a:t>CoMAA Cont’d ….</a:t>
            </a:r>
            <a:endParaRPr lang="en-IN" sz="2400" b="1" dirty="0">
              <a:latin typeface="+mn-lt"/>
            </a:endParaRPr>
          </a:p>
        </p:txBody>
      </p:sp>
      <p:sp>
        <p:nvSpPr>
          <p:cNvPr id="7" name="Content Placeholder 6"/>
          <p:cNvSpPr>
            <a:spLocks noGrp="1"/>
          </p:cNvSpPr>
          <p:nvPr>
            <p:ph sz="half" idx="1"/>
          </p:nvPr>
        </p:nvSpPr>
        <p:spPr>
          <a:xfrm>
            <a:off x="457200" y="1143000"/>
            <a:ext cx="3657600" cy="4590288"/>
          </a:xfrm>
        </p:spPr>
        <p:txBody>
          <a:bodyPr>
            <a:normAutofit/>
          </a:bodyPr>
          <a:lstStyle/>
          <a:p>
            <a:pPr marL="228600">
              <a:buNone/>
            </a:pPr>
            <a:r>
              <a:rPr lang="en-IN" sz="1800" dirty="0" smtClean="0"/>
              <a:t>	</a:t>
            </a:r>
            <a:endParaRPr lang="en-IN" sz="1800" dirty="0"/>
          </a:p>
        </p:txBody>
      </p:sp>
      <p:sp>
        <p:nvSpPr>
          <p:cNvPr id="3" name="Content Placeholder 2"/>
          <p:cNvSpPr>
            <a:spLocks noGrp="1"/>
          </p:cNvSpPr>
          <p:nvPr>
            <p:ph sz="half" idx="2"/>
          </p:nvPr>
        </p:nvSpPr>
        <p:spPr>
          <a:xfrm>
            <a:off x="381000" y="609600"/>
            <a:ext cx="7696200" cy="5410200"/>
          </a:xfrm>
        </p:spPr>
        <p:txBody>
          <a:bodyPr>
            <a:noAutofit/>
          </a:bodyPr>
          <a:lstStyle/>
          <a:p>
            <a:pPr marL="114300" indent="0" algn="just">
              <a:spcBef>
                <a:spcPts val="600"/>
              </a:spcBef>
              <a:buNone/>
            </a:pPr>
            <a:r>
              <a:rPr lang="en-US" sz="2000" b="1" dirty="0" smtClean="0"/>
              <a:t>Chapter III Section I containing Articles 4 to 10 are relevant for EoI.</a:t>
            </a:r>
          </a:p>
          <a:p>
            <a:pPr marL="114300" indent="0" algn="just">
              <a:spcBef>
                <a:spcPts val="600"/>
              </a:spcBef>
              <a:buNone/>
            </a:pPr>
            <a:r>
              <a:rPr lang="en-US" sz="2400" b="1" dirty="0" smtClean="0"/>
              <a:t>Article 4 - General Provision</a:t>
            </a:r>
          </a:p>
          <a:p>
            <a:pPr marL="457200" indent="-457200" algn="just">
              <a:buNone/>
            </a:pPr>
            <a:r>
              <a:rPr lang="en-US" sz="2200" i="1" dirty="0" smtClean="0"/>
              <a:t>“</a:t>
            </a:r>
            <a:r>
              <a:rPr lang="en-US" sz="2200" i="1" dirty="0"/>
              <a:t>1. The Parties </a:t>
            </a:r>
            <a:r>
              <a:rPr lang="en-US" sz="2200" b="1" i="1" dirty="0"/>
              <a:t>shall exchange any information</a:t>
            </a:r>
            <a:r>
              <a:rPr lang="en-US" sz="2200" i="1" dirty="0"/>
              <a:t>, in particular as provided in this section, that </a:t>
            </a:r>
            <a:r>
              <a:rPr lang="en-US" sz="2200" i="1" dirty="0" smtClean="0"/>
              <a:t>is </a:t>
            </a:r>
            <a:r>
              <a:rPr lang="en-US" sz="2200" b="1" i="1" dirty="0" smtClean="0"/>
              <a:t>foreseeably </a:t>
            </a:r>
            <a:r>
              <a:rPr lang="en-US" sz="2200" b="1" i="1" dirty="0"/>
              <a:t>relevant </a:t>
            </a:r>
            <a:r>
              <a:rPr lang="en-US" sz="2200" i="1" dirty="0"/>
              <a:t>for the administration or enforcement of their domestic laws </a:t>
            </a:r>
            <a:r>
              <a:rPr lang="en-US" sz="2200" i="1" dirty="0" smtClean="0"/>
              <a:t>concerning the </a:t>
            </a:r>
            <a:r>
              <a:rPr lang="en-US" sz="2200" b="1" i="1" dirty="0"/>
              <a:t>taxes covered by this Convention.</a:t>
            </a:r>
          </a:p>
          <a:p>
            <a:pPr marL="457200" indent="-457200">
              <a:buNone/>
            </a:pPr>
            <a:r>
              <a:rPr lang="en-US" sz="2200" i="1" dirty="0"/>
              <a:t>2</a:t>
            </a:r>
            <a:r>
              <a:rPr lang="en-US" sz="2200" i="1" dirty="0" smtClean="0"/>
              <a:t>.	Deleted.</a:t>
            </a:r>
          </a:p>
          <a:p>
            <a:pPr marL="457200" indent="-457200" algn="just">
              <a:buNone/>
            </a:pPr>
            <a:r>
              <a:rPr lang="en-US" sz="2200" i="1" dirty="0"/>
              <a:t>3</a:t>
            </a:r>
            <a:r>
              <a:rPr lang="en-US" sz="2200" i="1" dirty="0" smtClean="0"/>
              <a:t>.	Any </a:t>
            </a:r>
            <a:r>
              <a:rPr lang="en-US" sz="2200" i="1" dirty="0"/>
              <a:t>Party may, by a declaration addressed to one of the Depositaries, indicate that</a:t>
            </a:r>
            <a:r>
              <a:rPr lang="en-US" sz="2200" i="1" dirty="0" smtClean="0"/>
              <a:t>, according </a:t>
            </a:r>
            <a:r>
              <a:rPr lang="en-US" sz="2200" i="1" dirty="0"/>
              <a:t>to its internal legislation, its authorities </a:t>
            </a:r>
            <a:r>
              <a:rPr lang="en-US" sz="2200" b="1" i="1" dirty="0"/>
              <a:t>may inform its resident or national </a:t>
            </a:r>
            <a:r>
              <a:rPr lang="en-US" sz="2200" b="1" i="1" dirty="0" smtClean="0"/>
              <a:t>before transmitting </a:t>
            </a:r>
            <a:r>
              <a:rPr lang="en-US" sz="2200" b="1" i="1" dirty="0"/>
              <a:t>information </a:t>
            </a:r>
            <a:r>
              <a:rPr lang="en-US" sz="2200" i="1" dirty="0"/>
              <a:t>concerning him, in conformity with Articles 5 and 7</a:t>
            </a:r>
            <a:r>
              <a:rPr lang="en-US" sz="2200" i="1" dirty="0" smtClean="0"/>
              <a:t>.”</a:t>
            </a:r>
          </a:p>
          <a:p>
            <a:pPr marL="114300" indent="0" algn="just">
              <a:buNone/>
            </a:pPr>
            <a:endParaRPr lang="en-US" sz="2200" i="1" dirty="0" smtClean="0"/>
          </a:p>
        </p:txBody>
      </p:sp>
      <p:sp>
        <p:nvSpPr>
          <p:cNvPr id="4" name="Slide Number Placeholder 3"/>
          <p:cNvSpPr>
            <a:spLocks noGrp="1"/>
          </p:cNvSpPr>
          <p:nvPr>
            <p:ph type="sldNum" sz="quarter" idx="12"/>
          </p:nvPr>
        </p:nvSpPr>
        <p:spPr/>
        <p:txBody>
          <a:bodyPr/>
          <a:lstStyle/>
          <a:p>
            <a:fld id="{B6F15528-21DE-4FAA-801E-634DDDAF4B2B}" type="slidenum">
              <a:rPr lang="en-US" smtClean="0"/>
              <a:pPr/>
              <a:t>26</a:t>
            </a:fld>
            <a:endParaRPr lang="en-US" dirty="0"/>
          </a:p>
        </p:txBody>
      </p:sp>
      <p:sp>
        <p:nvSpPr>
          <p:cNvPr id="2" name="Footer Placeholder 1"/>
          <p:cNvSpPr>
            <a:spLocks noGrp="1"/>
          </p:cNvSpPr>
          <p:nvPr>
            <p:ph type="ftr" sz="quarter" idx="11"/>
          </p:nvPr>
        </p:nvSpPr>
        <p:spPr/>
        <p:txBody>
          <a:bodyPr/>
          <a:lstStyle/>
          <a:p>
            <a:r>
              <a:rPr lang="en-US" smtClean="0"/>
              <a:t>16-01-2016</a:t>
            </a:r>
            <a:endParaRPr lang="en-US" dirty="0"/>
          </a:p>
        </p:txBody>
      </p:sp>
    </p:spTree>
    <p:extLst>
      <p:ext uri="{BB962C8B-B14F-4D97-AF65-F5344CB8AC3E}">
        <p14:creationId xmlns:p14="http://schemas.microsoft.com/office/powerpoint/2010/main" val="223123675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57200" y="46038"/>
            <a:ext cx="7620000" cy="868362"/>
          </a:xfrm>
        </p:spPr>
        <p:txBody>
          <a:bodyPr/>
          <a:lstStyle/>
          <a:p>
            <a:r>
              <a:rPr lang="en-IN" sz="2400" b="1" dirty="0">
                <a:latin typeface="Calibri" panose="020F0502020204030204" pitchFamily="34" charset="0"/>
              </a:rPr>
              <a:t>CoMAA Cont’d ….</a:t>
            </a:r>
            <a:endParaRPr lang="en-IN" sz="2400" dirty="0">
              <a:latin typeface="Calibri" panose="020F0502020204030204" pitchFamily="34" charset="0"/>
            </a:endParaRPr>
          </a:p>
        </p:txBody>
      </p:sp>
      <p:sp>
        <p:nvSpPr>
          <p:cNvPr id="7" name="Content Placeholder 6"/>
          <p:cNvSpPr>
            <a:spLocks noGrp="1"/>
          </p:cNvSpPr>
          <p:nvPr>
            <p:ph sz="half" idx="1"/>
          </p:nvPr>
        </p:nvSpPr>
        <p:spPr>
          <a:xfrm>
            <a:off x="457200" y="1143000"/>
            <a:ext cx="3657600" cy="4590288"/>
          </a:xfrm>
        </p:spPr>
        <p:txBody>
          <a:bodyPr>
            <a:normAutofit/>
          </a:bodyPr>
          <a:lstStyle/>
          <a:p>
            <a:pPr marL="228600">
              <a:buNone/>
            </a:pPr>
            <a:r>
              <a:rPr lang="en-IN" sz="1800" dirty="0" smtClean="0"/>
              <a:t>	</a:t>
            </a:r>
            <a:endParaRPr lang="en-IN" sz="1800" dirty="0"/>
          </a:p>
        </p:txBody>
      </p:sp>
      <p:sp>
        <p:nvSpPr>
          <p:cNvPr id="3" name="Content Placeholder 2"/>
          <p:cNvSpPr>
            <a:spLocks noGrp="1"/>
          </p:cNvSpPr>
          <p:nvPr>
            <p:ph sz="half" idx="2"/>
          </p:nvPr>
        </p:nvSpPr>
        <p:spPr>
          <a:xfrm>
            <a:off x="381000" y="960120"/>
            <a:ext cx="7696200" cy="5059680"/>
          </a:xfrm>
        </p:spPr>
        <p:txBody>
          <a:bodyPr>
            <a:noAutofit/>
          </a:bodyPr>
          <a:lstStyle/>
          <a:p>
            <a:pPr marL="114300" indent="0" algn="just">
              <a:spcBef>
                <a:spcPts val="600"/>
              </a:spcBef>
              <a:spcAft>
                <a:spcPts val="1000"/>
              </a:spcAft>
              <a:buNone/>
            </a:pPr>
            <a:r>
              <a:rPr lang="en-US" sz="2400" b="1" dirty="0"/>
              <a:t>Article </a:t>
            </a:r>
            <a:r>
              <a:rPr lang="en-US" sz="2400" b="1" dirty="0" smtClean="0"/>
              <a:t>5 </a:t>
            </a:r>
            <a:r>
              <a:rPr lang="en-US" sz="2400" b="1" dirty="0"/>
              <a:t>- </a:t>
            </a:r>
            <a:r>
              <a:rPr lang="en-US" sz="2400" b="1" dirty="0" smtClean="0"/>
              <a:t>Exchange of Information on Request</a:t>
            </a:r>
            <a:endParaRPr lang="en-US" sz="2400" b="1" dirty="0"/>
          </a:p>
          <a:p>
            <a:pPr marL="457200" indent="-457200" algn="just">
              <a:spcAft>
                <a:spcPts val="600"/>
              </a:spcAft>
              <a:buNone/>
            </a:pPr>
            <a:r>
              <a:rPr lang="en-US" sz="2400" i="1" dirty="0" smtClean="0"/>
              <a:t>“1.	At </a:t>
            </a:r>
            <a:r>
              <a:rPr lang="en-US" sz="2400" i="1" dirty="0"/>
              <a:t>the request of the applicant State, the requested State shall provide the applicant </a:t>
            </a:r>
            <a:r>
              <a:rPr lang="en-US" sz="2400" i="1" dirty="0" smtClean="0"/>
              <a:t>State with </a:t>
            </a:r>
            <a:r>
              <a:rPr lang="en-US" sz="2400" b="1" i="1" dirty="0"/>
              <a:t>any information referred to in Article 4</a:t>
            </a:r>
            <a:r>
              <a:rPr lang="en-US" sz="2400" i="1" dirty="0"/>
              <a:t> which concerns particular persons or transactions.</a:t>
            </a:r>
          </a:p>
          <a:p>
            <a:pPr marL="457200" indent="-457200" algn="just">
              <a:buNone/>
            </a:pPr>
            <a:r>
              <a:rPr lang="en-US" sz="2400" i="1" dirty="0"/>
              <a:t>2</a:t>
            </a:r>
            <a:r>
              <a:rPr lang="en-US" sz="2400" i="1" dirty="0" smtClean="0"/>
              <a:t>.	If </a:t>
            </a:r>
            <a:r>
              <a:rPr lang="en-US" sz="2400" i="1" dirty="0"/>
              <a:t>the information available in the tax files of the requested State is not sufficient to enable </a:t>
            </a:r>
            <a:r>
              <a:rPr lang="en-US" sz="2400" i="1" dirty="0" smtClean="0"/>
              <a:t>it to </a:t>
            </a:r>
            <a:r>
              <a:rPr lang="en-US" sz="2400" i="1" dirty="0"/>
              <a:t>comply with the request for information, that State </a:t>
            </a:r>
            <a:r>
              <a:rPr lang="en-US" sz="2400" b="1" i="1" dirty="0"/>
              <a:t>shall take all relevant measures </a:t>
            </a:r>
            <a:r>
              <a:rPr lang="en-US" sz="2400" b="1" i="1" dirty="0" smtClean="0"/>
              <a:t>to provide </a:t>
            </a:r>
            <a:r>
              <a:rPr lang="en-US" sz="2400" b="1" i="1" dirty="0"/>
              <a:t>the applicant State with the information requested</a:t>
            </a:r>
            <a:r>
              <a:rPr lang="en-US" sz="2400" b="1" i="1" dirty="0" smtClean="0"/>
              <a:t>.”</a:t>
            </a:r>
          </a:p>
        </p:txBody>
      </p:sp>
      <p:sp>
        <p:nvSpPr>
          <p:cNvPr id="4" name="Slide Number Placeholder 3"/>
          <p:cNvSpPr>
            <a:spLocks noGrp="1"/>
          </p:cNvSpPr>
          <p:nvPr>
            <p:ph type="sldNum" sz="quarter" idx="12"/>
          </p:nvPr>
        </p:nvSpPr>
        <p:spPr/>
        <p:txBody>
          <a:bodyPr/>
          <a:lstStyle/>
          <a:p>
            <a:fld id="{B6F15528-21DE-4FAA-801E-634DDDAF4B2B}" type="slidenum">
              <a:rPr lang="en-US" smtClean="0"/>
              <a:pPr/>
              <a:t>27</a:t>
            </a:fld>
            <a:endParaRPr lang="en-US" dirty="0"/>
          </a:p>
        </p:txBody>
      </p:sp>
      <p:sp>
        <p:nvSpPr>
          <p:cNvPr id="2" name="Footer Placeholder 1"/>
          <p:cNvSpPr>
            <a:spLocks noGrp="1"/>
          </p:cNvSpPr>
          <p:nvPr>
            <p:ph type="ftr" sz="quarter" idx="11"/>
          </p:nvPr>
        </p:nvSpPr>
        <p:spPr/>
        <p:txBody>
          <a:bodyPr/>
          <a:lstStyle/>
          <a:p>
            <a:r>
              <a:rPr lang="en-US" smtClean="0"/>
              <a:t>16-01-2016</a:t>
            </a:r>
            <a:endParaRPr lang="en-US" dirty="0"/>
          </a:p>
        </p:txBody>
      </p:sp>
    </p:spTree>
    <p:extLst>
      <p:ext uri="{BB962C8B-B14F-4D97-AF65-F5344CB8AC3E}">
        <p14:creationId xmlns:p14="http://schemas.microsoft.com/office/powerpoint/2010/main" val="418873724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57200" y="46038"/>
            <a:ext cx="7620000" cy="868362"/>
          </a:xfrm>
        </p:spPr>
        <p:txBody>
          <a:bodyPr/>
          <a:lstStyle/>
          <a:p>
            <a:r>
              <a:rPr lang="en-IN" sz="2400" b="1" dirty="0">
                <a:latin typeface="Calibri" panose="020F0502020204030204" pitchFamily="34" charset="0"/>
              </a:rPr>
              <a:t>CoMAA Cont’d ….</a:t>
            </a:r>
            <a:endParaRPr lang="en-IN" sz="2400" dirty="0">
              <a:latin typeface="Calibri" panose="020F0502020204030204" pitchFamily="34" charset="0"/>
            </a:endParaRPr>
          </a:p>
        </p:txBody>
      </p:sp>
      <p:sp>
        <p:nvSpPr>
          <p:cNvPr id="7" name="Content Placeholder 6"/>
          <p:cNvSpPr>
            <a:spLocks noGrp="1"/>
          </p:cNvSpPr>
          <p:nvPr>
            <p:ph sz="half" idx="1"/>
          </p:nvPr>
        </p:nvSpPr>
        <p:spPr>
          <a:xfrm>
            <a:off x="457200" y="1143000"/>
            <a:ext cx="3657600" cy="4590288"/>
          </a:xfrm>
        </p:spPr>
        <p:txBody>
          <a:bodyPr>
            <a:normAutofit/>
          </a:bodyPr>
          <a:lstStyle/>
          <a:p>
            <a:pPr marL="228600">
              <a:buNone/>
            </a:pPr>
            <a:r>
              <a:rPr lang="en-IN" sz="1800" dirty="0" smtClean="0"/>
              <a:t>	</a:t>
            </a:r>
            <a:endParaRPr lang="en-IN" sz="1800" dirty="0"/>
          </a:p>
        </p:txBody>
      </p:sp>
      <p:sp>
        <p:nvSpPr>
          <p:cNvPr id="3" name="Content Placeholder 2"/>
          <p:cNvSpPr>
            <a:spLocks noGrp="1"/>
          </p:cNvSpPr>
          <p:nvPr>
            <p:ph sz="half" idx="2"/>
          </p:nvPr>
        </p:nvSpPr>
        <p:spPr>
          <a:xfrm>
            <a:off x="381000" y="960120"/>
            <a:ext cx="7696200" cy="5440680"/>
          </a:xfrm>
        </p:spPr>
        <p:txBody>
          <a:bodyPr>
            <a:noAutofit/>
          </a:bodyPr>
          <a:lstStyle/>
          <a:p>
            <a:pPr marL="114300" indent="0" algn="just">
              <a:spcBef>
                <a:spcPts val="600"/>
              </a:spcBef>
              <a:buNone/>
            </a:pPr>
            <a:r>
              <a:rPr lang="en-US" sz="2400" b="1" dirty="0"/>
              <a:t>Article </a:t>
            </a:r>
            <a:r>
              <a:rPr lang="en-US" sz="2400" b="1" dirty="0" smtClean="0"/>
              <a:t>6 </a:t>
            </a:r>
            <a:r>
              <a:rPr lang="en-US" sz="2400" b="1" dirty="0"/>
              <a:t>- </a:t>
            </a:r>
            <a:r>
              <a:rPr lang="en-US" sz="2400" b="1" dirty="0" smtClean="0"/>
              <a:t>Automatic Exchange of Information</a:t>
            </a:r>
          </a:p>
          <a:p>
            <a:pPr marL="411480" lvl="1" indent="0" algn="just">
              <a:buNone/>
            </a:pPr>
            <a:r>
              <a:rPr lang="en-US" b="1" i="1" dirty="0" smtClean="0"/>
              <a:t>“</a:t>
            </a:r>
            <a:r>
              <a:rPr lang="en-US" i="1" dirty="0"/>
              <a:t>With respect to </a:t>
            </a:r>
            <a:r>
              <a:rPr lang="en-US" b="1" i="1" dirty="0"/>
              <a:t>categories of cases </a:t>
            </a:r>
            <a:r>
              <a:rPr lang="en-US" i="1" dirty="0"/>
              <a:t>and in accordance with procedures which they </a:t>
            </a:r>
            <a:r>
              <a:rPr lang="en-US" i="1" dirty="0" smtClean="0"/>
              <a:t>shall determine </a:t>
            </a:r>
            <a:r>
              <a:rPr lang="en-US" i="1" dirty="0"/>
              <a:t>by mutual agreement, two or more Parties shall automatically exchange </a:t>
            </a:r>
            <a:r>
              <a:rPr lang="en-US" i="1" dirty="0" smtClean="0"/>
              <a:t>the information </a:t>
            </a:r>
            <a:r>
              <a:rPr lang="en-US" i="1" dirty="0"/>
              <a:t>referred to in Article 4</a:t>
            </a:r>
            <a:r>
              <a:rPr lang="en-US" i="1" dirty="0" smtClean="0"/>
              <a:t>.”</a:t>
            </a:r>
          </a:p>
          <a:p>
            <a:pPr marL="114300" indent="0" algn="just">
              <a:spcBef>
                <a:spcPts val="600"/>
              </a:spcBef>
              <a:buNone/>
            </a:pPr>
            <a:endParaRPr lang="en-US" sz="2400" b="1" i="1" dirty="0" smtClean="0"/>
          </a:p>
          <a:p>
            <a:pPr marL="114300" indent="0" algn="just">
              <a:spcBef>
                <a:spcPts val="600"/>
              </a:spcBef>
              <a:buNone/>
            </a:pPr>
            <a:r>
              <a:rPr lang="en-US" sz="2400" b="1" dirty="0" smtClean="0"/>
              <a:t>Article 7 </a:t>
            </a:r>
            <a:r>
              <a:rPr lang="en-US" sz="2400" b="1" dirty="0"/>
              <a:t>- </a:t>
            </a:r>
            <a:r>
              <a:rPr lang="en-US" sz="2400" b="1" dirty="0" smtClean="0"/>
              <a:t>Spontaneous Exchange of Information</a:t>
            </a:r>
          </a:p>
          <a:p>
            <a:pPr marL="754380" lvl="1" indent="-457200" algn="just">
              <a:buNone/>
            </a:pPr>
            <a:r>
              <a:rPr lang="en-US" sz="2000" dirty="0" smtClean="0"/>
              <a:t>“</a:t>
            </a:r>
            <a:r>
              <a:rPr lang="en-US" sz="2000" i="1" dirty="0"/>
              <a:t>1</a:t>
            </a:r>
            <a:r>
              <a:rPr lang="en-US" sz="2000" i="1" dirty="0" smtClean="0"/>
              <a:t>.	</a:t>
            </a:r>
            <a:r>
              <a:rPr lang="en-US" i="1" dirty="0" smtClean="0"/>
              <a:t>A </a:t>
            </a:r>
            <a:r>
              <a:rPr lang="en-US" i="1" dirty="0"/>
              <a:t>Party shall, </a:t>
            </a:r>
            <a:r>
              <a:rPr lang="en-US" b="1" i="1" dirty="0"/>
              <a:t>without prior request</a:t>
            </a:r>
            <a:r>
              <a:rPr lang="en-US" i="1" dirty="0"/>
              <a:t>, forward to another Party information of which it </a:t>
            </a:r>
            <a:r>
              <a:rPr lang="en-US" i="1" dirty="0" smtClean="0"/>
              <a:t>has knowledge </a:t>
            </a:r>
            <a:r>
              <a:rPr lang="en-US" i="1" dirty="0"/>
              <a:t>in the following circumstances</a:t>
            </a:r>
            <a:r>
              <a:rPr lang="en-US" i="1" dirty="0" smtClean="0"/>
              <a:t>:</a:t>
            </a:r>
          </a:p>
          <a:p>
            <a:pPr marL="1097280" lvl="3" indent="-457200" algn="just">
              <a:buNone/>
            </a:pPr>
            <a:r>
              <a:rPr lang="en-US" sz="2400" i="1" dirty="0" smtClean="0"/>
              <a:t>a.	the </a:t>
            </a:r>
            <a:r>
              <a:rPr lang="en-US" sz="2400" i="1" dirty="0"/>
              <a:t>first-mentioned Party has grounds for supposing that there may be a loss of tax in </a:t>
            </a:r>
            <a:r>
              <a:rPr lang="en-US" sz="2400" i="1" dirty="0" smtClean="0"/>
              <a:t>the other </a:t>
            </a:r>
            <a:r>
              <a:rPr lang="en-US" sz="2400" i="1" dirty="0"/>
              <a:t>Party;</a:t>
            </a:r>
            <a:endParaRPr lang="en-US" sz="2400" i="1" dirty="0" smtClean="0"/>
          </a:p>
        </p:txBody>
      </p:sp>
      <p:sp>
        <p:nvSpPr>
          <p:cNvPr id="4" name="Slide Number Placeholder 3"/>
          <p:cNvSpPr>
            <a:spLocks noGrp="1"/>
          </p:cNvSpPr>
          <p:nvPr>
            <p:ph type="sldNum" sz="quarter" idx="12"/>
          </p:nvPr>
        </p:nvSpPr>
        <p:spPr/>
        <p:txBody>
          <a:bodyPr/>
          <a:lstStyle/>
          <a:p>
            <a:fld id="{B6F15528-21DE-4FAA-801E-634DDDAF4B2B}" type="slidenum">
              <a:rPr lang="en-US" smtClean="0"/>
              <a:pPr/>
              <a:t>28</a:t>
            </a:fld>
            <a:endParaRPr lang="en-US" dirty="0"/>
          </a:p>
        </p:txBody>
      </p:sp>
      <p:sp>
        <p:nvSpPr>
          <p:cNvPr id="2" name="Footer Placeholder 1"/>
          <p:cNvSpPr>
            <a:spLocks noGrp="1"/>
          </p:cNvSpPr>
          <p:nvPr>
            <p:ph type="ftr" sz="quarter" idx="11"/>
          </p:nvPr>
        </p:nvSpPr>
        <p:spPr/>
        <p:txBody>
          <a:bodyPr/>
          <a:lstStyle/>
          <a:p>
            <a:r>
              <a:rPr lang="en-US" smtClean="0"/>
              <a:t>16-01-2016</a:t>
            </a:r>
            <a:endParaRPr lang="en-US" dirty="0"/>
          </a:p>
        </p:txBody>
      </p:sp>
    </p:spTree>
    <p:extLst>
      <p:ext uri="{BB962C8B-B14F-4D97-AF65-F5344CB8AC3E}">
        <p14:creationId xmlns:p14="http://schemas.microsoft.com/office/powerpoint/2010/main" val="381727076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57200" y="46038"/>
            <a:ext cx="7620000" cy="429450"/>
          </a:xfrm>
        </p:spPr>
        <p:txBody>
          <a:bodyPr/>
          <a:lstStyle/>
          <a:p>
            <a:r>
              <a:rPr lang="en-IN" sz="2400" b="1" dirty="0">
                <a:latin typeface="Calibri" panose="020F0502020204030204" pitchFamily="34" charset="0"/>
              </a:rPr>
              <a:t>CoMAA Cont’d ….</a:t>
            </a:r>
            <a:endParaRPr lang="en-IN" sz="2400" dirty="0">
              <a:latin typeface="+mn-lt"/>
            </a:endParaRPr>
          </a:p>
        </p:txBody>
      </p:sp>
      <p:sp>
        <p:nvSpPr>
          <p:cNvPr id="7" name="Content Placeholder 6"/>
          <p:cNvSpPr>
            <a:spLocks noGrp="1"/>
          </p:cNvSpPr>
          <p:nvPr>
            <p:ph sz="half" idx="1"/>
          </p:nvPr>
        </p:nvSpPr>
        <p:spPr>
          <a:xfrm>
            <a:off x="457200" y="1143000"/>
            <a:ext cx="3657600" cy="4590288"/>
          </a:xfrm>
        </p:spPr>
        <p:txBody>
          <a:bodyPr>
            <a:normAutofit/>
          </a:bodyPr>
          <a:lstStyle/>
          <a:p>
            <a:pPr marL="228600">
              <a:buNone/>
            </a:pPr>
            <a:r>
              <a:rPr lang="en-IN" sz="1800" dirty="0" smtClean="0"/>
              <a:t>	</a:t>
            </a:r>
            <a:endParaRPr lang="en-IN" sz="1800" dirty="0"/>
          </a:p>
        </p:txBody>
      </p:sp>
      <p:sp>
        <p:nvSpPr>
          <p:cNvPr id="3" name="Content Placeholder 2"/>
          <p:cNvSpPr>
            <a:spLocks noGrp="1"/>
          </p:cNvSpPr>
          <p:nvPr>
            <p:ph sz="half" idx="2"/>
          </p:nvPr>
        </p:nvSpPr>
        <p:spPr>
          <a:xfrm>
            <a:off x="381000" y="457200"/>
            <a:ext cx="7696200" cy="5943600"/>
          </a:xfrm>
        </p:spPr>
        <p:txBody>
          <a:bodyPr>
            <a:noAutofit/>
          </a:bodyPr>
          <a:lstStyle/>
          <a:p>
            <a:pPr marL="822960" lvl="2" indent="-457200" algn="just">
              <a:spcAft>
                <a:spcPts val="600"/>
              </a:spcAft>
              <a:buNone/>
            </a:pPr>
            <a:r>
              <a:rPr lang="en-US" sz="1700" i="1" dirty="0" smtClean="0">
                <a:latin typeface="Calibri" panose="020F0502020204030204" pitchFamily="34" charset="0"/>
              </a:rPr>
              <a:t>b.	</a:t>
            </a:r>
            <a:r>
              <a:rPr lang="en-US" i="1" dirty="0" smtClean="0">
                <a:latin typeface="Calibri" panose="020F0502020204030204" pitchFamily="34" charset="0"/>
              </a:rPr>
              <a:t>a </a:t>
            </a:r>
            <a:r>
              <a:rPr lang="en-US" i="1" dirty="0">
                <a:latin typeface="Calibri" panose="020F0502020204030204" pitchFamily="34" charset="0"/>
              </a:rPr>
              <a:t>person liable to tax obtains a reduction in or an exemption from tax in the </a:t>
            </a:r>
            <a:r>
              <a:rPr lang="en-US" i="1" dirty="0" smtClean="0">
                <a:latin typeface="Calibri" panose="020F0502020204030204" pitchFamily="34" charset="0"/>
              </a:rPr>
              <a:t>first mentioned Party </a:t>
            </a:r>
            <a:r>
              <a:rPr lang="en-US" i="1" dirty="0">
                <a:latin typeface="Calibri" panose="020F0502020204030204" pitchFamily="34" charset="0"/>
              </a:rPr>
              <a:t>which would give rise to an </a:t>
            </a:r>
            <a:r>
              <a:rPr lang="en-US" b="1" i="1" dirty="0">
                <a:latin typeface="Calibri" panose="020F0502020204030204" pitchFamily="34" charset="0"/>
              </a:rPr>
              <a:t>increase in tax or to liability to tax in </a:t>
            </a:r>
            <a:r>
              <a:rPr lang="en-US" b="1" i="1" dirty="0" smtClean="0">
                <a:latin typeface="Calibri" panose="020F0502020204030204" pitchFamily="34" charset="0"/>
              </a:rPr>
              <a:t>the other </a:t>
            </a:r>
            <a:r>
              <a:rPr lang="en-US" b="1" i="1" dirty="0">
                <a:latin typeface="Calibri" panose="020F0502020204030204" pitchFamily="34" charset="0"/>
              </a:rPr>
              <a:t>Party</a:t>
            </a:r>
            <a:r>
              <a:rPr lang="en-US" i="1" dirty="0">
                <a:latin typeface="Calibri" panose="020F0502020204030204" pitchFamily="34" charset="0"/>
              </a:rPr>
              <a:t>;</a:t>
            </a:r>
          </a:p>
          <a:p>
            <a:pPr marL="822960" lvl="2" indent="-457200" algn="just">
              <a:spcAft>
                <a:spcPts val="600"/>
              </a:spcAft>
              <a:buNone/>
            </a:pPr>
            <a:r>
              <a:rPr lang="en-US" i="1" dirty="0">
                <a:latin typeface="Calibri" panose="020F0502020204030204" pitchFamily="34" charset="0"/>
              </a:rPr>
              <a:t>c</a:t>
            </a:r>
            <a:r>
              <a:rPr lang="en-US" i="1" dirty="0" smtClean="0">
                <a:latin typeface="Calibri" panose="020F0502020204030204" pitchFamily="34" charset="0"/>
              </a:rPr>
              <a:t>.	business </a:t>
            </a:r>
            <a:r>
              <a:rPr lang="en-US" i="1" dirty="0">
                <a:latin typeface="Calibri" panose="020F0502020204030204" pitchFamily="34" charset="0"/>
              </a:rPr>
              <a:t>dealings between a person liable to tax in a Party and a person liable to tax </a:t>
            </a:r>
            <a:r>
              <a:rPr lang="en-US" i="1" dirty="0" smtClean="0">
                <a:latin typeface="Calibri" panose="020F0502020204030204" pitchFamily="34" charset="0"/>
              </a:rPr>
              <a:t>in another </a:t>
            </a:r>
            <a:r>
              <a:rPr lang="en-US" i="1" dirty="0">
                <a:latin typeface="Calibri" panose="020F0502020204030204" pitchFamily="34" charset="0"/>
              </a:rPr>
              <a:t>Party are </a:t>
            </a:r>
            <a:r>
              <a:rPr lang="en-US" b="1" i="1" dirty="0">
                <a:latin typeface="Calibri" panose="020F0502020204030204" pitchFamily="34" charset="0"/>
              </a:rPr>
              <a:t>conducted through one or more countries in such a way that a saving </a:t>
            </a:r>
            <a:r>
              <a:rPr lang="en-US" b="1" i="1" dirty="0" smtClean="0">
                <a:latin typeface="Calibri" panose="020F0502020204030204" pitchFamily="34" charset="0"/>
              </a:rPr>
              <a:t>in tax </a:t>
            </a:r>
            <a:r>
              <a:rPr lang="en-US" b="1" i="1" dirty="0">
                <a:latin typeface="Calibri" panose="020F0502020204030204" pitchFamily="34" charset="0"/>
              </a:rPr>
              <a:t>may result </a:t>
            </a:r>
            <a:r>
              <a:rPr lang="en-US" i="1" dirty="0">
                <a:latin typeface="Calibri" panose="020F0502020204030204" pitchFamily="34" charset="0"/>
              </a:rPr>
              <a:t>in one or the other Party or in both;</a:t>
            </a:r>
          </a:p>
          <a:p>
            <a:pPr marL="822960" lvl="2" indent="-457200" algn="just">
              <a:spcAft>
                <a:spcPts val="600"/>
              </a:spcAft>
              <a:buNone/>
            </a:pPr>
            <a:r>
              <a:rPr lang="en-US" i="1" dirty="0">
                <a:latin typeface="Calibri" panose="020F0502020204030204" pitchFamily="34" charset="0"/>
              </a:rPr>
              <a:t>d</a:t>
            </a:r>
            <a:r>
              <a:rPr lang="en-US" i="1" dirty="0" smtClean="0">
                <a:latin typeface="Calibri" panose="020F0502020204030204" pitchFamily="34" charset="0"/>
              </a:rPr>
              <a:t>.	a </a:t>
            </a:r>
            <a:r>
              <a:rPr lang="en-US" i="1" dirty="0">
                <a:latin typeface="Calibri" panose="020F0502020204030204" pitchFamily="34" charset="0"/>
              </a:rPr>
              <a:t>Party has </a:t>
            </a:r>
            <a:r>
              <a:rPr lang="en-US" b="1" i="1" dirty="0">
                <a:latin typeface="Calibri" panose="020F0502020204030204" pitchFamily="34" charset="0"/>
              </a:rPr>
              <a:t>grounds for supposing that a saving of tax may result from artificial </a:t>
            </a:r>
            <a:r>
              <a:rPr lang="en-US" b="1" i="1" dirty="0" smtClean="0">
                <a:latin typeface="Calibri" panose="020F0502020204030204" pitchFamily="34" charset="0"/>
              </a:rPr>
              <a:t>transfers</a:t>
            </a:r>
            <a:r>
              <a:rPr lang="en-US" i="1" dirty="0" smtClean="0">
                <a:latin typeface="Calibri" panose="020F0502020204030204" pitchFamily="34" charset="0"/>
              </a:rPr>
              <a:t> of </a:t>
            </a:r>
            <a:r>
              <a:rPr lang="en-US" i="1" dirty="0">
                <a:latin typeface="Calibri" panose="020F0502020204030204" pitchFamily="34" charset="0"/>
              </a:rPr>
              <a:t>profits within groups of enterprises;</a:t>
            </a:r>
          </a:p>
          <a:p>
            <a:pPr marL="822960" lvl="2" indent="-457200" algn="just">
              <a:spcAft>
                <a:spcPts val="600"/>
              </a:spcAft>
              <a:buNone/>
            </a:pPr>
            <a:r>
              <a:rPr lang="en-US" i="1" dirty="0">
                <a:latin typeface="Calibri" panose="020F0502020204030204" pitchFamily="34" charset="0"/>
              </a:rPr>
              <a:t>e</a:t>
            </a:r>
            <a:r>
              <a:rPr lang="en-US" i="1" dirty="0" smtClean="0">
                <a:latin typeface="Calibri" panose="020F0502020204030204" pitchFamily="34" charset="0"/>
              </a:rPr>
              <a:t>.	information </a:t>
            </a:r>
            <a:r>
              <a:rPr lang="en-US" i="1" dirty="0">
                <a:latin typeface="Calibri" panose="020F0502020204030204" pitchFamily="34" charset="0"/>
              </a:rPr>
              <a:t>forwarded to the first-mentioned Party by the other Party has </a:t>
            </a:r>
            <a:r>
              <a:rPr lang="en-US" b="1" i="1" dirty="0" smtClean="0">
                <a:latin typeface="Calibri" panose="020F0502020204030204" pitchFamily="34" charset="0"/>
              </a:rPr>
              <a:t>enabled information </a:t>
            </a:r>
            <a:r>
              <a:rPr lang="en-US" b="1" i="1" dirty="0">
                <a:latin typeface="Calibri" panose="020F0502020204030204" pitchFamily="34" charset="0"/>
              </a:rPr>
              <a:t>to be obtained which may be relevant in assessing liability to tax in the </a:t>
            </a:r>
            <a:r>
              <a:rPr lang="en-US" b="1" i="1" dirty="0" smtClean="0">
                <a:latin typeface="Calibri" panose="020F0502020204030204" pitchFamily="34" charset="0"/>
              </a:rPr>
              <a:t>latter Party</a:t>
            </a:r>
            <a:r>
              <a:rPr lang="en-US" i="1" dirty="0" smtClean="0">
                <a:latin typeface="Calibri" panose="020F0502020204030204" pitchFamily="34" charset="0"/>
              </a:rPr>
              <a:t>.</a:t>
            </a:r>
          </a:p>
          <a:p>
            <a:pPr marL="457200" indent="-457200" algn="just">
              <a:buNone/>
            </a:pPr>
            <a:r>
              <a:rPr lang="en-US" sz="2100" i="1" dirty="0"/>
              <a:t>2</a:t>
            </a:r>
            <a:r>
              <a:rPr lang="en-US" sz="2100" i="1" dirty="0" smtClean="0"/>
              <a:t>.	Each </a:t>
            </a:r>
            <a:r>
              <a:rPr lang="en-US" sz="2100" i="1" dirty="0"/>
              <a:t>Party shall take such measures and implement such procedures as are necessary </a:t>
            </a:r>
            <a:r>
              <a:rPr lang="en-US" sz="2100" i="1" dirty="0" smtClean="0"/>
              <a:t>to ensure </a:t>
            </a:r>
            <a:r>
              <a:rPr lang="en-US" sz="2100" i="1" dirty="0"/>
              <a:t>that information described in paragraph 1 will be made available for transmission </a:t>
            </a:r>
            <a:r>
              <a:rPr lang="en-US" sz="2100" i="1" dirty="0" smtClean="0"/>
              <a:t>to another </a:t>
            </a:r>
            <a:r>
              <a:rPr lang="en-US" sz="2100" i="1" dirty="0"/>
              <a:t>Party</a:t>
            </a:r>
            <a:r>
              <a:rPr lang="en-US" sz="2100" i="1" dirty="0" smtClean="0"/>
              <a:t>.”</a:t>
            </a:r>
            <a:endParaRPr lang="en-US" sz="2100" i="1" dirty="0" smtClean="0">
              <a:latin typeface="Calibri" panose="020F0502020204030204" pitchFamily="34" charset="0"/>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29</a:t>
            </a:fld>
            <a:endParaRPr lang="en-US" dirty="0"/>
          </a:p>
        </p:txBody>
      </p:sp>
      <p:sp>
        <p:nvSpPr>
          <p:cNvPr id="2" name="Footer Placeholder 1"/>
          <p:cNvSpPr>
            <a:spLocks noGrp="1"/>
          </p:cNvSpPr>
          <p:nvPr>
            <p:ph type="ftr" sz="quarter" idx="11"/>
          </p:nvPr>
        </p:nvSpPr>
        <p:spPr/>
        <p:txBody>
          <a:bodyPr/>
          <a:lstStyle/>
          <a:p>
            <a:r>
              <a:rPr lang="en-US" smtClean="0"/>
              <a:t>16-01-2016</a:t>
            </a:r>
            <a:endParaRPr lang="en-US" dirty="0"/>
          </a:p>
        </p:txBody>
      </p:sp>
    </p:spTree>
    <p:extLst>
      <p:ext uri="{BB962C8B-B14F-4D97-AF65-F5344CB8AC3E}">
        <p14:creationId xmlns:p14="http://schemas.microsoft.com/office/powerpoint/2010/main" val="236522610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6F15528-21DE-4FAA-801E-634DDDAF4B2B}" type="slidenum">
              <a:rPr lang="en-US" smtClean="0"/>
              <a:pPr/>
              <a:t>3</a:t>
            </a:fld>
            <a:endParaRPr lang="en-US" dirty="0"/>
          </a:p>
        </p:txBody>
      </p:sp>
      <p:graphicFrame>
        <p:nvGraphicFramePr>
          <p:cNvPr id="3" name="Content Placeholder 2"/>
          <p:cNvGraphicFramePr>
            <a:graphicFrameLocks noGrp="1"/>
          </p:cNvGraphicFramePr>
          <p:nvPr>
            <p:ph sz="half" idx="1"/>
          </p:nvPr>
        </p:nvGraphicFramePr>
        <p:xfrm>
          <a:off x="304800" y="533397"/>
          <a:ext cx="8077200" cy="6195396"/>
        </p:xfrm>
        <a:graphic>
          <a:graphicData uri="http://schemas.openxmlformats.org/drawingml/2006/table">
            <a:tbl>
              <a:tblPr firstRow="1" firstCol="1" bandRow="1">
                <a:tableStyleId>{5C22544A-7EE6-4342-B048-85BDC9FD1C3A}</a:tableStyleId>
              </a:tblPr>
              <a:tblGrid>
                <a:gridCol w="839432"/>
                <a:gridCol w="1681661"/>
                <a:gridCol w="5556107"/>
              </a:tblGrid>
              <a:tr h="271337">
                <a:tc>
                  <a:txBody>
                    <a:bodyPr/>
                    <a:lstStyle/>
                    <a:p>
                      <a:pPr marL="0" marR="0" algn="ctr">
                        <a:lnSpc>
                          <a:spcPct val="115000"/>
                        </a:lnSpc>
                        <a:spcBef>
                          <a:spcPts val="0"/>
                        </a:spcBef>
                        <a:spcAft>
                          <a:spcPts val="500"/>
                        </a:spcAft>
                      </a:pPr>
                      <a:r>
                        <a:rPr lang="en-US" sz="1600" baseline="0" dirty="0">
                          <a:effectLst/>
                        </a:rPr>
                        <a:t>Sr. No.</a:t>
                      </a:r>
                      <a:endParaRPr lang="en-US" sz="1600" baseline="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15000"/>
                        </a:lnSpc>
                        <a:spcBef>
                          <a:spcPts val="0"/>
                        </a:spcBef>
                        <a:spcAft>
                          <a:spcPts val="500"/>
                        </a:spcAft>
                      </a:pPr>
                      <a:r>
                        <a:rPr lang="en-US" sz="1600" baseline="0" dirty="0">
                          <a:effectLst/>
                        </a:rPr>
                        <a:t>Source of EOI</a:t>
                      </a:r>
                      <a:endParaRPr lang="en-US" sz="1600" baseline="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15000"/>
                        </a:lnSpc>
                        <a:spcBef>
                          <a:spcPts val="0"/>
                        </a:spcBef>
                        <a:spcAft>
                          <a:spcPts val="500"/>
                        </a:spcAft>
                      </a:pPr>
                      <a:r>
                        <a:rPr lang="en-US" sz="1600" baseline="0" dirty="0">
                          <a:effectLst/>
                        </a:rPr>
                        <a:t>Type of EoI and Purpose</a:t>
                      </a:r>
                      <a:endParaRPr lang="en-US" sz="1600" baseline="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847809">
                <a:tc>
                  <a:txBody>
                    <a:bodyPr/>
                    <a:lstStyle/>
                    <a:p>
                      <a:pPr marL="0" marR="0" algn="ctr">
                        <a:lnSpc>
                          <a:spcPct val="115000"/>
                        </a:lnSpc>
                        <a:spcBef>
                          <a:spcPts val="0"/>
                        </a:spcBef>
                        <a:spcAft>
                          <a:spcPts val="500"/>
                        </a:spcAft>
                      </a:pPr>
                      <a:r>
                        <a:rPr lang="en-US" sz="1600" baseline="0" dirty="0">
                          <a:effectLst/>
                        </a:rPr>
                        <a:t>1</a:t>
                      </a:r>
                      <a:endParaRPr lang="en-US" sz="1600" baseline="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15000"/>
                        </a:lnSpc>
                        <a:spcBef>
                          <a:spcPts val="0"/>
                        </a:spcBef>
                        <a:spcAft>
                          <a:spcPts val="500"/>
                        </a:spcAft>
                      </a:pPr>
                      <a:r>
                        <a:rPr lang="en-US" sz="1600" baseline="0" dirty="0">
                          <a:effectLst/>
                        </a:rPr>
                        <a:t>Article 26 - OECD Model Convention</a:t>
                      </a:r>
                      <a:endParaRPr lang="en-US" sz="1600" baseline="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15000"/>
                        </a:lnSpc>
                        <a:spcBef>
                          <a:spcPts val="0"/>
                        </a:spcBef>
                        <a:spcAft>
                          <a:spcPts val="500"/>
                        </a:spcAft>
                      </a:pPr>
                      <a:r>
                        <a:rPr lang="en-US" sz="1600" baseline="0" dirty="0">
                          <a:effectLst/>
                        </a:rPr>
                        <a:t>EoI under bilateral DTAA framework covering EoI on request, Spontaneous and Automatic EoI </a:t>
                      </a:r>
                      <a:endParaRPr lang="en-US" sz="1600" baseline="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847809">
                <a:tc>
                  <a:txBody>
                    <a:bodyPr/>
                    <a:lstStyle/>
                    <a:p>
                      <a:pPr marL="0" marR="0" algn="ctr">
                        <a:lnSpc>
                          <a:spcPct val="115000"/>
                        </a:lnSpc>
                        <a:spcBef>
                          <a:spcPts val="0"/>
                        </a:spcBef>
                        <a:spcAft>
                          <a:spcPts val="500"/>
                        </a:spcAft>
                      </a:pPr>
                      <a:r>
                        <a:rPr lang="en-US" sz="1600" baseline="0" dirty="0">
                          <a:effectLst/>
                        </a:rPr>
                        <a:t>2</a:t>
                      </a:r>
                      <a:endParaRPr lang="en-US" sz="1600" baseline="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15000"/>
                        </a:lnSpc>
                        <a:spcBef>
                          <a:spcPts val="0"/>
                        </a:spcBef>
                        <a:spcAft>
                          <a:spcPts val="500"/>
                        </a:spcAft>
                      </a:pPr>
                      <a:r>
                        <a:rPr lang="en-US" sz="1600" baseline="0" dirty="0">
                          <a:effectLst/>
                        </a:rPr>
                        <a:t>TIEA</a:t>
                      </a:r>
                      <a:endParaRPr lang="en-US" sz="1600" baseline="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15000"/>
                        </a:lnSpc>
                        <a:spcBef>
                          <a:spcPts val="0"/>
                        </a:spcBef>
                        <a:spcAft>
                          <a:spcPts val="500"/>
                        </a:spcAft>
                      </a:pPr>
                      <a:r>
                        <a:rPr lang="en-US" sz="1600" baseline="0" dirty="0">
                          <a:effectLst/>
                        </a:rPr>
                        <a:t>TIEA facilitates EoI with countries where comprehensive DTAA is non-existent to promote international co-operation in tax matters</a:t>
                      </a:r>
                      <a:endParaRPr lang="en-US" sz="1600" baseline="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559573">
                <a:tc>
                  <a:txBody>
                    <a:bodyPr/>
                    <a:lstStyle/>
                    <a:p>
                      <a:pPr marL="0" marR="0" algn="ctr">
                        <a:lnSpc>
                          <a:spcPct val="115000"/>
                        </a:lnSpc>
                        <a:spcBef>
                          <a:spcPts val="0"/>
                        </a:spcBef>
                        <a:spcAft>
                          <a:spcPts val="500"/>
                        </a:spcAft>
                      </a:pPr>
                      <a:r>
                        <a:rPr lang="en-US" sz="1600" baseline="0" dirty="0">
                          <a:effectLst/>
                        </a:rPr>
                        <a:t>3</a:t>
                      </a:r>
                      <a:endParaRPr lang="en-US" sz="1600" baseline="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15000"/>
                        </a:lnSpc>
                        <a:spcBef>
                          <a:spcPts val="0"/>
                        </a:spcBef>
                        <a:spcAft>
                          <a:spcPts val="500"/>
                        </a:spcAft>
                      </a:pPr>
                      <a:r>
                        <a:rPr lang="en-US" sz="1600" baseline="0" dirty="0">
                          <a:effectLst/>
                        </a:rPr>
                        <a:t>CoMAA</a:t>
                      </a:r>
                      <a:endParaRPr lang="en-US" sz="1600" baseline="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15000"/>
                        </a:lnSpc>
                        <a:spcBef>
                          <a:spcPts val="0"/>
                        </a:spcBef>
                        <a:spcAft>
                          <a:spcPts val="500"/>
                        </a:spcAft>
                      </a:pPr>
                      <a:r>
                        <a:rPr lang="en-US" sz="1600" baseline="0" dirty="0">
                          <a:effectLst/>
                        </a:rPr>
                        <a:t>EoI including AEoI in tax matters under the most comprehensive Multilateral Convention. AEoI is facilitated by MCAA.</a:t>
                      </a:r>
                      <a:endParaRPr lang="en-US" sz="1600" baseline="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271337">
                <a:tc>
                  <a:txBody>
                    <a:bodyPr/>
                    <a:lstStyle/>
                    <a:p>
                      <a:pPr marL="0" marR="0" algn="ctr">
                        <a:lnSpc>
                          <a:spcPct val="115000"/>
                        </a:lnSpc>
                        <a:spcBef>
                          <a:spcPts val="0"/>
                        </a:spcBef>
                        <a:spcAft>
                          <a:spcPts val="500"/>
                        </a:spcAft>
                      </a:pPr>
                      <a:r>
                        <a:rPr lang="en-US" sz="1600" baseline="0" dirty="0">
                          <a:effectLst/>
                        </a:rPr>
                        <a:t>4</a:t>
                      </a:r>
                      <a:endParaRPr lang="en-US" sz="1600" baseline="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15000"/>
                        </a:lnSpc>
                        <a:spcBef>
                          <a:spcPts val="0"/>
                        </a:spcBef>
                        <a:spcAft>
                          <a:spcPts val="500"/>
                        </a:spcAft>
                      </a:pPr>
                      <a:r>
                        <a:rPr lang="en-US" sz="1600" baseline="0" dirty="0">
                          <a:effectLst/>
                        </a:rPr>
                        <a:t>IGA-FATCA</a:t>
                      </a:r>
                      <a:endParaRPr lang="en-US" sz="1600" baseline="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15000"/>
                        </a:lnSpc>
                        <a:spcBef>
                          <a:spcPts val="0"/>
                        </a:spcBef>
                        <a:spcAft>
                          <a:spcPts val="500"/>
                        </a:spcAft>
                      </a:pPr>
                      <a:r>
                        <a:rPr lang="en-US" sz="1600" baseline="0" dirty="0">
                          <a:effectLst/>
                        </a:rPr>
                        <a:t>AEoI on a reciprocal basis under the IGA signed with USA</a:t>
                      </a:r>
                      <a:endParaRPr lang="en-US" sz="1600" baseline="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559573">
                <a:tc>
                  <a:txBody>
                    <a:bodyPr/>
                    <a:lstStyle/>
                    <a:p>
                      <a:pPr marL="0" marR="0" algn="ctr">
                        <a:lnSpc>
                          <a:spcPct val="115000"/>
                        </a:lnSpc>
                        <a:spcBef>
                          <a:spcPts val="0"/>
                        </a:spcBef>
                        <a:spcAft>
                          <a:spcPts val="500"/>
                        </a:spcAft>
                      </a:pPr>
                      <a:r>
                        <a:rPr lang="en-US" sz="1600" baseline="0" dirty="0">
                          <a:effectLst/>
                        </a:rPr>
                        <a:t>5</a:t>
                      </a:r>
                      <a:endParaRPr lang="en-US" sz="1600" baseline="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15000"/>
                        </a:lnSpc>
                        <a:spcBef>
                          <a:spcPts val="0"/>
                        </a:spcBef>
                        <a:spcAft>
                          <a:spcPts val="500"/>
                        </a:spcAft>
                      </a:pPr>
                      <a:r>
                        <a:rPr lang="en-US" sz="1600" baseline="0" dirty="0">
                          <a:effectLst/>
                        </a:rPr>
                        <a:t>SAARC Agreement</a:t>
                      </a:r>
                      <a:endParaRPr lang="en-US" sz="1600" baseline="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15000"/>
                        </a:lnSpc>
                        <a:spcBef>
                          <a:spcPts val="0"/>
                        </a:spcBef>
                        <a:spcAft>
                          <a:spcPts val="500"/>
                        </a:spcAft>
                      </a:pPr>
                      <a:r>
                        <a:rPr lang="en-US" sz="1600" baseline="0" dirty="0">
                          <a:effectLst/>
                        </a:rPr>
                        <a:t>Limited Multilateral Agreement incorporating EoI amongst 7 SAARC member Countries</a:t>
                      </a:r>
                      <a:endParaRPr lang="en-US" sz="1600" baseline="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559573">
                <a:tc>
                  <a:txBody>
                    <a:bodyPr/>
                    <a:lstStyle/>
                    <a:p>
                      <a:pPr marL="0" marR="0" algn="ctr">
                        <a:lnSpc>
                          <a:spcPct val="115000"/>
                        </a:lnSpc>
                        <a:spcBef>
                          <a:spcPts val="0"/>
                        </a:spcBef>
                        <a:spcAft>
                          <a:spcPts val="500"/>
                        </a:spcAft>
                      </a:pPr>
                      <a:r>
                        <a:rPr lang="en-US" sz="1600" baseline="0" dirty="0">
                          <a:effectLst/>
                        </a:rPr>
                        <a:t>6</a:t>
                      </a:r>
                      <a:endParaRPr lang="en-US" sz="1600" baseline="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15000"/>
                        </a:lnSpc>
                        <a:spcBef>
                          <a:spcPts val="0"/>
                        </a:spcBef>
                        <a:spcAft>
                          <a:spcPts val="500"/>
                        </a:spcAft>
                      </a:pPr>
                      <a:r>
                        <a:rPr lang="en-US" sz="1600" baseline="0" dirty="0">
                          <a:effectLst/>
                        </a:rPr>
                        <a:t>MLATs</a:t>
                      </a:r>
                      <a:endParaRPr lang="en-US" sz="1600" baseline="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15000"/>
                        </a:lnSpc>
                        <a:spcBef>
                          <a:spcPts val="0"/>
                        </a:spcBef>
                        <a:spcAft>
                          <a:spcPts val="500"/>
                        </a:spcAft>
                      </a:pPr>
                      <a:r>
                        <a:rPr lang="en-US" sz="1600" baseline="0" dirty="0">
                          <a:effectLst/>
                        </a:rPr>
                        <a:t>EoI and mutual assistance in criminal matters, inter alia, involving tax evasion</a:t>
                      </a:r>
                      <a:endParaRPr lang="en-US" sz="1600" baseline="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559573">
                <a:tc>
                  <a:txBody>
                    <a:bodyPr/>
                    <a:lstStyle/>
                    <a:p>
                      <a:pPr marL="0" marR="0" algn="ctr">
                        <a:lnSpc>
                          <a:spcPct val="115000"/>
                        </a:lnSpc>
                        <a:spcBef>
                          <a:spcPts val="0"/>
                        </a:spcBef>
                        <a:spcAft>
                          <a:spcPts val="500"/>
                        </a:spcAft>
                      </a:pPr>
                      <a:r>
                        <a:rPr lang="en-US" sz="1600" baseline="0" dirty="0">
                          <a:effectLst/>
                        </a:rPr>
                        <a:t>7</a:t>
                      </a:r>
                      <a:endParaRPr lang="en-US" sz="1600" baseline="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15000"/>
                        </a:lnSpc>
                        <a:spcBef>
                          <a:spcPts val="0"/>
                        </a:spcBef>
                        <a:spcAft>
                          <a:spcPts val="500"/>
                        </a:spcAft>
                      </a:pPr>
                      <a:r>
                        <a:rPr lang="en-US" sz="1600" baseline="0" dirty="0">
                          <a:effectLst/>
                        </a:rPr>
                        <a:t>Egmont group of FIUs</a:t>
                      </a:r>
                      <a:endParaRPr lang="en-US" sz="1600" baseline="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15000"/>
                        </a:lnSpc>
                        <a:spcBef>
                          <a:spcPts val="0"/>
                        </a:spcBef>
                        <a:spcAft>
                          <a:spcPts val="500"/>
                        </a:spcAft>
                      </a:pPr>
                      <a:r>
                        <a:rPr lang="en-US" sz="1600" baseline="0" dirty="0">
                          <a:effectLst/>
                        </a:rPr>
                        <a:t>International co-operation including EoI against money laundering and financing of terrorism - </a:t>
                      </a:r>
                      <a:endParaRPr lang="en-US" sz="1600" baseline="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847809">
                <a:tc>
                  <a:txBody>
                    <a:bodyPr/>
                    <a:lstStyle/>
                    <a:p>
                      <a:pPr marL="0" marR="0" algn="ctr">
                        <a:lnSpc>
                          <a:spcPct val="115000"/>
                        </a:lnSpc>
                        <a:spcBef>
                          <a:spcPts val="0"/>
                        </a:spcBef>
                        <a:spcAft>
                          <a:spcPts val="500"/>
                        </a:spcAft>
                      </a:pPr>
                      <a:r>
                        <a:rPr lang="en-US" sz="1600" baseline="0" dirty="0">
                          <a:effectLst/>
                        </a:rPr>
                        <a:t>8</a:t>
                      </a:r>
                      <a:endParaRPr lang="en-US" sz="1600" baseline="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15000"/>
                        </a:lnSpc>
                        <a:spcBef>
                          <a:spcPts val="0"/>
                        </a:spcBef>
                        <a:spcAft>
                          <a:spcPts val="500"/>
                        </a:spcAft>
                      </a:pPr>
                      <a:r>
                        <a:rPr lang="en-US" sz="1600" baseline="0" dirty="0">
                          <a:effectLst/>
                        </a:rPr>
                        <a:t>JITSIC</a:t>
                      </a:r>
                      <a:endParaRPr lang="en-US" sz="1600" baseline="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15000"/>
                        </a:lnSpc>
                        <a:spcBef>
                          <a:spcPts val="0"/>
                        </a:spcBef>
                        <a:spcAft>
                          <a:spcPts val="500"/>
                        </a:spcAft>
                      </a:pPr>
                      <a:r>
                        <a:rPr lang="en-US" sz="1600" baseline="0" dirty="0">
                          <a:effectLst/>
                        </a:rPr>
                        <a:t>To enhance collaboration amongst tax administrators enabling EoI to combat multinational tax evasion and to counter abusive tax schemes and tax avoidance structures</a:t>
                      </a:r>
                      <a:endParaRPr lang="en-US" sz="1600" baseline="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847809">
                <a:tc>
                  <a:txBody>
                    <a:bodyPr/>
                    <a:lstStyle/>
                    <a:p>
                      <a:pPr marL="0" marR="0" algn="ctr">
                        <a:lnSpc>
                          <a:spcPct val="115000"/>
                        </a:lnSpc>
                        <a:spcBef>
                          <a:spcPts val="0"/>
                        </a:spcBef>
                        <a:spcAft>
                          <a:spcPts val="500"/>
                        </a:spcAft>
                      </a:pPr>
                      <a:r>
                        <a:rPr lang="en-US" sz="1600" baseline="0" dirty="0">
                          <a:effectLst/>
                        </a:rPr>
                        <a:t>9</a:t>
                      </a:r>
                      <a:endParaRPr lang="en-US" sz="1600" baseline="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15000"/>
                        </a:lnSpc>
                        <a:spcBef>
                          <a:spcPts val="0"/>
                        </a:spcBef>
                        <a:spcAft>
                          <a:spcPts val="500"/>
                        </a:spcAft>
                      </a:pPr>
                      <a:r>
                        <a:rPr lang="en-US" sz="1600" baseline="0" dirty="0">
                          <a:effectLst/>
                        </a:rPr>
                        <a:t>Action plan 5,12 &amp; 13 - BEPS project</a:t>
                      </a:r>
                      <a:endParaRPr lang="en-US" sz="1600" baseline="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15000"/>
                        </a:lnSpc>
                        <a:spcBef>
                          <a:spcPts val="0"/>
                        </a:spcBef>
                        <a:spcAft>
                          <a:spcPts val="500"/>
                        </a:spcAft>
                      </a:pPr>
                      <a:r>
                        <a:rPr lang="en-US" sz="1600" baseline="0" dirty="0">
                          <a:effectLst/>
                        </a:rPr>
                        <a:t>EoI including automatic exchange of country-by-country reports, spontaneous exchange of rulings and exchange of mandatory disclosure regimes</a:t>
                      </a:r>
                      <a:endParaRPr lang="en-US" sz="1600" baseline="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bl>
          </a:graphicData>
        </a:graphic>
      </p:graphicFrame>
      <p:sp>
        <p:nvSpPr>
          <p:cNvPr id="8" name="Rectangle 1"/>
          <p:cNvSpPr>
            <a:spLocks noChangeArrowheads="1"/>
          </p:cNvSpPr>
          <p:nvPr/>
        </p:nvSpPr>
        <p:spPr bwMode="auto">
          <a:xfrm>
            <a:off x="0" y="13157"/>
            <a:ext cx="8382000" cy="430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2200" b="1" i="0" u="none" strike="noStrike" cap="none" normalizeH="0" dirty="0" smtClean="0">
                <a:ln>
                  <a:noFill/>
                </a:ln>
                <a:solidFill>
                  <a:schemeClr val="tx1"/>
                </a:solidFill>
                <a:effectLst/>
                <a:latin typeface="Calibri" panose="020F0502020204030204" pitchFamily="34" charset="0"/>
                <a:ea typeface="Calibri" panose="020F0502020204030204" pitchFamily="34" charset="0"/>
                <a:cs typeface="BookAntiqua"/>
              </a:rPr>
              <a:t>Brief outline of nine major sources of EoI of various kinds</a:t>
            </a:r>
            <a:endParaRPr kumimoji="0" lang="en-US" sz="1800" b="0" i="0" u="none" strike="noStrike" cap="none" normalizeH="0" baseline="0" dirty="0" smtClean="0">
              <a:ln>
                <a:noFill/>
              </a:ln>
              <a:solidFill>
                <a:schemeClr val="tx1"/>
              </a:solidFill>
              <a:effectLst/>
              <a:latin typeface="Arial" panose="020B0604020202020204" pitchFamily="34" charset="0"/>
            </a:endParaRPr>
          </a:p>
        </p:txBody>
      </p:sp>
      <p:sp>
        <p:nvSpPr>
          <p:cNvPr id="2" name="Footer Placeholder 1"/>
          <p:cNvSpPr>
            <a:spLocks noGrp="1"/>
          </p:cNvSpPr>
          <p:nvPr>
            <p:ph type="ftr" sz="quarter" idx="11"/>
          </p:nvPr>
        </p:nvSpPr>
        <p:spPr/>
        <p:txBody>
          <a:bodyPr/>
          <a:lstStyle/>
          <a:p>
            <a:r>
              <a:rPr lang="en-US" smtClean="0"/>
              <a:t>16-01-2016</a:t>
            </a:r>
            <a:endParaRPr lang="en-US" dirty="0"/>
          </a:p>
        </p:txBody>
      </p:sp>
    </p:spTree>
    <p:extLst>
      <p:ext uri="{BB962C8B-B14F-4D97-AF65-F5344CB8AC3E}">
        <p14:creationId xmlns:p14="http://schemas.microsoft.com/office/powerpoint/2010/main" val="6335501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57200" y="46038"/>
            <a:ext cx="7620000" cy="868362"/>
          </a:xfrm>
        </p:spPr>
        <p:txBody>
          <a:bodyPr/>
          <a:lstStyle/>
          <a:p>
            <a:r>
              <a:rPr lang="en-IN" sz="2400" b="1" dirty="0">
                <a:latin typeface="Calibri" panose="020F0502020204030204" pitchFamily="34" charset="0"/>
              </a:rPr>
              <a:t>CoMAA Cont’d ….</a:t>
            </a:r>
            <a:endParaRPr lang="en-IN" sz="2400" dirty="0">
              <a:latin typeface="+mn-lt"/>
            </a:endParaRPr>
          </a:p>
        </p:txBody>
      </p:sp>
      <p:sp>
        <p:nvSpPr>
          <p:cNvPr id="7" name="Content Placeholder 6"/>
          <p:cNvSpPr>
            <a:spLocks noGrp="1"/>
          </p:cNvSpPr>
          <p:nvPr>
            <p:ph sz="half" idx="1"/>
          </p:nvPr>
        </p:nvSpPr>
        <p:spPr>
          <a:xfrm>
            <a:off x="457200" y="1143000"/>
            <a:ext cx="3657600" cy="4590288"/>
          </a:xfrm>
        </p:spPr>
        <p:txBody>
          <a:bodyPr>
            <a:normAutofit/>
          </a:bodyPr>
          <a:lstStyle/>
          <a:p>
            <a:pPr marL="228600">
              <a:buNone/>
            </a:pPr>
            <a:r>
              <a:rPr lang="en-IN" sz="1800" dirty="0" smtClean="0"/>
              <a:t>	</a:t>
            </a:r>
            <a:endParaRPr lang="en-IN" sz="1800" dirty="0"/>
          </a:p>
        </p:txBody>
      </p:sp>
      <p:sp>
        <p:nvSpPr>
          <p:cNvPr id="3" name="Content Placeholder 2"/>
          <p:cNvSpPr>
            <a:spLocks noGrp="1"/>
          </p:cNvSpPr>
          <p:nvPr>
            <p:ph sz="half" idx="2"/>
          </p:nvPr>
        </p:nvSpPr>
        <p:spPr>
          <a:xfrm>
            <a:off x="381000" y="685800"/>
            <a:ext cx="7696200" cy="5334000"/>
          </a:xfrm>
        </p:spPr>
        <p:txBody>
          <a:bodyPr>
            <a:noAutofit/>
          </a:bodyPr>
          <a:lstStyle/>
          <a:p>
            <a:pPr marL="114300" indent="0" algn="just">
              <a:spcBef>
                <a:spcPts val="600"/>
              </a:spcBef>
              <a:buNone/>
            </a:pPr>
            <a:r>
              <a:rPr lang="en-US" sz="2400" b="1" dirty="0" smtClean="0"/>
              <a:t>Article 8 </a:t>
            </a:r>
            <a:r>
              <a:rPr lang="en-US" sz="2400" b="1" dirty="0"/>
              <a:t>- </a:t>
            </a:r>
            <a:r>
              <a:rPr lang="en-US" sz="2400" b="1" dirty="0" smtClean="0"/>
              <a:t>Simultaneous Tax Examinations</a:t>
            </a:r>
          </a:p>
          <a:p>
            <a:pPr marL="457200" indent="-457200" algn="just">
              <a:spcAft>
                <a:spcPts val="600"/>
              </a:spcAft>
              <a:buNone/>
            </a:pPr>
            <a:r>
              <a:rPr lang="en-US" sz="2400" i="1" dirty="0" smtClean="0"/>
              <a:t>“1.	At </a:t>
            </a:r>
            <a:r>
              <a:rPr lang="en-US" sz="2400" i="1" dirty="0"/>
              <a:t>the request of one of them, two or more Parties shall </a:t>
            </a:r>
            <a:r>
              <a:rPr lang="en-US" sz="2400" b="1" i="1" dirty="0"/>
              <a:t>consult together for the purposes </a:t>
            </a:r>
            <a:r>
              <a:rPr lang="en-US" sz="2400" b="1" i="1" dirty="0" smtClean="0"/>
              <a:t>of determining </a:t>
            </a:r>
            <a:r>
              <a:rPr lang="en-US" sz="2400" b="1" i="1" dirty="0"/>
              <a:t>cases and procedures </a:t>
            </a:r>
            <a:r>
              <a:rPr lang="en-US" sz="2400" i="1" dirty="0"/>
              <a:t>for simultaneous tax examinations. Each Party involved </a:t>
            </a:r>
            <a:r>
              <a:rPr lang="en-US" sz="2400" i="1" dirty="0" smtClean="0"/>
              <a:t>shall decide </a:t>
            </a:r>
            <a:r>
              <a:rPr lang="en-US" sz="2400" i="1" dirty="0"/>
              <a:t>whether or not it wishes to participate in a particular simultaneous tax examination</a:t>
            </a:r>
            <a:r>
              <a:rPr lang="en-US" sz="2400" i="1" dirty="0" smtClean="0"/>
              <a:t>.</a:t>
            </a:r>
          </a:p>
          <a:p>
            <a:pPr marL="457200" indent="-457200" algn="just">
              <a:spcAft>
                <a:spcPts val="600"/>
              </a:spcAft>
              <a:buNone/>
            </a:pPr>
            <a:r>
              <a:rPr lang="en-US" sz="2400" i="1" dirty="0" smtClean="0"/>
              <a:t>2.	For </a:t>
            </a:r>
            <a:r>
              <a:rPr lang="en-US" sz="2400" i="1" dirty="0"/>
              <a:t>the purposes of this Convention, a simultaneous tax examination </a:t>
            </a:r>
            <a:r>
              <a:rPr lang="en-US" sz="2400" b="1" i="1" dirty="0"/>
              <a:t>means an </a:t>
            </a:r>
            <a:r>
              <a:rPr lang="en-US" sz="2400" b="1" i="1" dirty="0" smtClean="0"/>
              <a:t>arrangement between </a:t>
            </a:r>
            <a:r>
              <a:rPr lang="en-US" sz="2400" b="1" i="1" dirty="0"/>
              <a:t>two or more Parties to examine simultaneously, each in its own territory, the </a:t>
            </a:r>
            <a:r>
              <a:rPr lang="en-US" sz="2400" b="1" i="1" dirty="0" smtClean="0"/>
              <a:t>tax affairs </a:t>
            </a:r>
            <a:r>
              <a:rPr lang="en-US" sz="2400" b="1" i="1" dirty="0"/>
              <a:t>of a person </a:t>
            </a:r>
            <a:r>
              <a:rPr lang="en-US" sz="2400" i="1" dirty="0"/>
              <a:t>or persons in which they have a common or related interest, with a view </a:t>
            </a:r>
            <a:r>
              <a:rPr lang="en-US" sz="2400" i="1" dirty="0" smtClean="0"/>
              <a:t>to exchanging </a:t>
            </a:r>
            <a:r>
              <a:rPr lang="en-US" sz="2400" i="1" dirty="0"/>
              <a:t>any relevant information which they so obtain</a:t>
            </a:r>
            <a:r>
              <a:rPr lang="en-US" sz="2400" i="1" dirty="0" smtClean="0"/>
              <a:t>.”</a:t>
            </a:r>
            <a:endParaRPr lang="en-US" sz="2400" b="1" dirty="0" smtClean="0"/>
          </a:p>
          <a:p>
            <a:pPr algn="just">
              <a:spcBef>
                <a:spcPts val="600"/>
              </a:spcBef>
            </a:pPr>
            <a:endParaRPr lang="en-US" sz="2400" dirty="0" smtClean="0"/>
          </a:p>
        </p:txBody>
      </p:sp>
      <p:sp>
        <p:nvSpPr>
          <p:cNvPr id="4" name="Slide Number Placeholder 3"/>
          <p:cNvSpPr>
            <a:spLocks noGrp="1"/>
          </p:cNvSpPr>
          <p:nvPr>
            <p:ph type="sldNum" sz="quarter" idx="12"/>
          </p:nvPr>
        </p:nvSpPr>
        <p:spPr/>
        <p:txBody>
          <a:bodyPr/>
          <a:lstStyle/>
          <a:p>
            <a:fld id="{B6F15528-21DE-4FAA-801E-634DDDAF4B2B}" type="slidenum">
              <a:rPr lang="en-US" smtClean="0"/>
              <a:pPr/>
              <a:t>30</a:t>
            </a:fld>
            <a:endParaRPr lang="en-US" dirty="0"/>
          </a:p>
        </p:txBody>
      </p:sp>
      <p:sp>
        <p:nvSpPr>
          <p:cNvPr id="2" name="Footer Placeholder 1"/>
          <p:cNvSpPr>
            <a:spLocks noGrp="1"/>
          </p:cNvSpPr>
          <p:nvPr>
            <p:ph type="ftr" sz="quarter" idx="11"/>
          </p:nvPr>
        </p:nvSpPr>
        <p:spPr/>
        <p:txBody>
          <a:bodyPr/>
          <a:lstStyle/>
          <a:p>
            <a:r>
              <a:rPr lang="en-US" smtClean="0"/>
              <a:t>16-01-2016</a:t>
            </a:r>
            <a:endParaRPr lang="en-US" dirty="0"/>
          </a:p>
        </p:txBody>
      </p:sp>
    </p:spTree>
    <p:extLst>
      <p:ext uri="{BB962C8B-B14F-4D97-AF65-F5344CB8AC3E}">
        <p14:creationId xmlns:p14="http://schemas.microsoft.com/office/powerpoint/2010/main" val="1747044970"/>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57200" y="46038"/>
            <a:ext cx="7620000" cy="334962"/>
          </a:xfrm>
        </p:spPr>
        <p:txBody>
          <a:bodyPr/>
          <a:lstStyle/>
          <a:p>
            <a:r>
              <a:rPr lang="en-IN" sz="2400" b="1" dirty="0">
                <a:latin typeface="Calibri" panose="020F0502020204030204" pitchFamily="34" charset="0"/>
              </a:rPr>
              <a:t>CoMAA Cont’d ….</a:t>
            </a:r>
            <a:endParaRPr lang="en-IN" sz="2400" dirty="0">
              <a:latin typeface="+mn-lt"/>
            </a:endParaRPr>
          </a:p>
        </p:txBody>
      </p:sp>
      <p:sp>
        <p:nvSpPr>
          <p:cNvPr id="7" name="Content Placeholder 6"/>
          <p:cNvSpPr>
            <a:spLocks noGrp="1"/>
          </p:cNvSpPr>
          <p:nvPr>
            <p:ph sz="half" idx="1"/>
          </p:nvPr>
        </p:nvSpPr>
        <p:spPr>
          <a:xfrm>
            <a:off x="457200" y="1143000"/>
            <a:ext cx="3657600" cy="4590288"/>
          </a:xfrm>
        </p:spPr>
        <p:txBody>
          <a:bodyPr>
            <a:normAutofit/>
          </a:bodyPr>
          <a:lstStyle/>
          <a:p>
            <a:pPr marL="228600">
              <a:buNone/>
            </a:pPr>
            <a:r>
              <a:rPr lang="en-IN" sz="1800" dirty="0" smtClean="0"/>
              <a:t>	</a:t>
            </a:r>
            <a:endParaRPr lang="en-IN" sz="1800" dirty="0"/>
          </a:p>
        </p:txBody>
      </p:sp>
      <p:sp>
        <p:nvSpPr>
          <p:cNvPr id="3" name="Content Placeholder 2"/>
          <p:cNvSpPr>
            <a:spLocks noGrp="1"/>
          </p:cNvSpPr>
          <p:nvPr>
            <p:ph sz="half" idx="2"/>
          </p:nvPr>
        </p:nvSpPr>
        <p:spPr>
          <a:xfrm>
            <a:off x="266700" y="381000"/>
            <a:ext cx="8115300" cy="6161294"/>
          </a:xfrm>
        </p:spPr>
        <p:txBody>
          <a:bodyPr>
            <a:noAutofit/>
          </a:bodyPr>
          <a:lstStyle/>
          <a:p>
            <a:pPr marL="0" indent="0" algn="just">
              <a:spcBef>
                <a:spcPts val="600"/>
              </a:spcBef>
              <a:spcAft>
                <a:spcPts val="600"/>
              </a:spcAft>
              <a:buNone/>
            </a:pPr>
            <a:r>
              <a:rPr lang="en-US" sz="2100" b="1" dirty="0"/>
              <a:t>Article </a:t>
            </a:r>
            <a:r>
              <a:rPr lang="en-US" sz="2100" b="1" dirty="0" smtClean="0"/>
              <a:t>9 </a:t>
            </a:r>
            <a:r>
              <a:rPr lang="en-US" sz="2100" b="1" dirty="0"/>
              <a:t>- </a:t>
            </a:r>
            <a:r>
              <a:rPr lang="en-US" sz="2100" b="1" dirty="0" smtClean="0"/>
              <a:t>Tax Examinations Abroad</a:t>
            </a:r>
          </a:p>
          <a:p>
            <a:pPr marL="457200" indent="-457200" algn="just">
              <a:spcAft>
                <a:spcPts val="600"/>
              </a:spcAft>
              <a:buNone/>
            </a:pPr>
            <a:r>
              <a:rPr lang="en-US" sz="2000" i="1" dirty="0" smtClean="0"/>
              <a:t>“</a:t>
            </a:r>
            <a:r>
              <a:rPr lang="en-US" sz="2100" i="1" dirty="0" smtClean="0"/>
              <a:t>1.	</a:t>
            </a:r>
            <a:r>
              <a:rPr lang="en-US" sz="2100" b="1" i="1" dirty="0" smtClean="0"/>
              <a:t>At </a:t>
            </a:r>
            <a:r>
              <a:rPr lang="en-US" sz="2100" b="1" i="1" dirty="0"/>
              <a:t>the request </a:t>
            </a:r>
            <a:r>
              <a:rPr lang="en-US" sz="2100" i="1" dirty="0"/>
              <a:t>of the competent authority of the applicant State, the competent authority </a:t>
            </a:r>
            <a:r>
              <a:rPr lang="en-US" sz="2100" i="1" dirty="0" smtClean="0"/>
              <a:t>of the </a:t>
            </a:r>
            <a:r>
              <a:rPr lang="en-US" sz="2100" i="1" dirty="0"/>
              <a:t>requested State may allow representatives of the competent authority of the applicant </a:t>
            </a:r>
            <a:r>
              <a:rPr lang="en-US" sz="2100" i="1" dirty="0" smtClean="0"/>
              <a:t>State </a:t>
            </a:r>
            <a:r>
              <a:rPr lang="en-US" sz="2100" b="1" i="1" dirty="0" smtClean="0"/>
              <a:t>to </a:t>
            </a:r>
            <a:r>
              <a:rPr lang="en-US" sz="2100" b="1" i="1" dirty="0"/>
              <a:t>be present at the appropriate part of a tax examination </a:t>
            </a:r>
            <a:r>
              <a:rPr lang="en-US" sz="2100" i="1" dirty="0"/>
              <a:t>in the requested State.</a:t>
            </a:r>
          </a:p>
          <a:p>
            <a:pPr marL="457200" indent="-457200" algn="just">
              <a:spcAft>
                <a:spcPts val="600"/>
              </a:spcAft>
              <a:buNone/>
            </a:pPr>
            <a:r>
              <a:rPr lang="en-US" sz="2100" i="1" dirty="0"/>
              <a:t>2</a:t>
            </a:r>
            <a:r>
              <a:rPr lang="en-US" sz="2100" i="1" dirty="0" smtClean="0"/>
              <a:t>.	If </a:t>
            </a:r>
            <a:r>
              <a:rPr lang="en-US" sz="2100" i="1" dirty="0"/>
              <a:t>the request is acceded to, the competent authority of the requested State shall, as soon </a:t>
            </a:r>
            <a:r>
              <a:rPr lang="en-US" sz="2100" i="1" dirty="0" smtClean="0"/>
              <a:t>as possible</a:t>
            </a:r>
            <a:r>
              <a:rPr lang="en-US" sz="2100" i="1" dirty="0"/>
              <a:t>, </a:t>
            </a:r>
            <a:r>
              <a:rPr lang="en-US" sz="2100" b="1" i="1" dirty="0"/>
              <a:t>notify the competent authority of the applicant State about the time and place of </a:t>
            </a:r>
            <a:r>
              <a:rPr lang="en-US" sz="2100" b="1" i="1" dirty="0" smtClean="0"/>
              <a:t>the examination</a:t>
            </a:r>
            <a:r>
              <a:rPr lang="en-US" sz="2100" i="1" dirty="0"/>
              <a:t>, the authority or official designated to carry out the examination and </a:t>
            </a:r>
            <a:r>
              <a:rPr lang="en-US" sz="2100" i="1" dirty="0" smtClean="0"/>
              <a:t>the procedures </a:t>
            </a:r>
            <a:r>
              <a:rPr lang="en-US" sz="2100" i="1" dirty="0"/>
              <a:t>and conditions required by the requested State for the conduct of the examination</a:t>
            </a:r>
            <a:r>
              <a:rPr lang="en-US" sz="2100" i="1" dirty="0" smtClean="0"/>
              <a:t>. All </a:t>
            </a:r>
            <a:r>
              <a:rPr lang="en-US" sz="2100" i="1" dirty="0"/>
              <a:t>decisions with respect to the conduct of the </a:t>
            </a:r>
            <a:r>
              <a:rPr lang="en-US" sz="2100" i="1" dirty="0" smtClean="0"/>
              <a:t>tax examination </a:t>
            </a:r>
            <a:r>
              <a:rPr lang="en-US" sz="2100" i="1" dirty="0"/>
              <a:t>shall be made by the </a:t>
            </a:r>
            <a:r>
              <a:rPr lang="en-US" sz="2100" i="1" dirty="0" smtClean="0"/>
              <a:t>requested State</a:t>
            </a:r>
            <a:r>
              <a:rPr lang="en-US" sz="2100" i="1" dirty="0"/>
              <a:t>.</a:t>
            </a:r>
          </a:p>
          <a:p>
            <a:pPr marL="457200" indent="-457200" algn="just">
              <a:spcAft>
                <a:spcPts val="600"/>
              </a:spcAft>
              <a:buNone/>
            </a:pPr>
            <a:r>
              <a:rPr lang="en-US" sz="2100" i="1" dirty="0"/>
              <a:t>3</a:t>
            </a:r>
            <a:r>
              <a:rPr lang="en-US" sz="2100" i="1" dirty="0" smtClean="0"/>
              <a:t>.	A </a:t>
            </a:r>
            <a:r>
              <a:rPr lang="en-US" sz="2100" i="1" dirty="0"/>
              <a:t>Party may inform one of the Depositaries of </a:t>
            </a:r>
            <a:r>
              <a:rPr lang="en-US" sz="2100" i="1" dirty="0" smtClean="0"/>
              <a:t>its intention </a:t>
            </a:r>
            <a:r>
              <a:rPr lang="en-US" sz="2100" i="1" dirty="0"/>
              <a:t>not to accept, as a general rule</a:t>
            </a:r>
            <a:r>
              <a:rPr lang="en-US" sz="2100" i="1" dirty="0" smtClean="0"/>
              <a:t>, such </a:t>
            </a:r>
            <a:r>
              <a:rPr lang="en-US" sz="2100" i="1" dirty="0"/>
              <a:t>requests as are referred to in paragraph 1. Such a declaration may be made or </a:t>
            </a:r>
            <a:r>
              <a:rPr lang="en-US" sz="2100" i="1" dirty="0" smtClean="0"/>
              <a:t>withdrawn at </a:t>
            </a:r>
            <a:r>
              <a:rPr lang="en-US" sz="2100" i="1" dirty="0"/>
              <a:t>any time</a:t>
            </a:r>
            <a:r>
              <a:rPr lang="en-US" sz="2100" i="1" dirty="0" smtClean="0"/>
              <a:t>.”</a:t>
            </a:r>
          </a:p>
        </p:txBody>
      </p:sp>
      <p:sp>
        <p:nvSpPr>
          <p:cNvPr id="4" name="Slide Number Placeholder 3"/>
          <p:cNvSpPr>
            <a:spLocks noGrp="1"/>
          </p:cNvSpPr>
          <p:nvPr>
            <p:ph type="sldNum" sz="quarter" idx="12"/>
          </p:nvPr>
        </p:nvSpPr>
        <p:spPr/>
        <p:txBody>
          <a:bodyPr/>
          <a:lstStyle/>
          <a:p>
            <a:fld id="{B6F15528-21DE-4FAA-801E-634DDDAF4B2B}" type="slidenum">
              <a:rPr lang="en-US" smtClean="0"/>
              <a:pPr/>
              <a:t>31</a:t>
            </a:fld>
            <a:endParaRPr lang="en-US" dirty="0"/>
          </a:p>
        </p:txBody>
      </p:sp>
      <p:sp>
        <p:nvSpPr>
          <p:cNvPr id="2" name="Footer Placeholder 1"/>
          <p:cNvSpPr>
            <a:spLocks noGrp="1"/>
          </p:cNvSpPr>
          <p:nvPr>
            <p:ph type="ftr" sz="quarter" idx="11"/>
          </p:nvPr>
        </p:nvSpPr>
        <p:spPr/>
        <p:txBody>
          <a:bodyPr/>
          <a:lstStyle/>
          <a:p>
            <a:r>
              <a:rPr lang="en-US" smtClean="0"/>
              <a:t>16-01-2016</a:t>
            </a:r>
            <a:endParaRPr lang="en-US" dirty="0"/>
          </a:p>
        </p:txBody>
      </p:sp>
    </p:spTree>
    <p:extLst>
      <p:ext uri="{BB962C8B-B14F-4D97-AF65-F5344CB8AC3E}">
        <p14:creationId xmlns:p14="http://schemas.microsoft.com/office/powerpoint/2010/main" val="898579238"/>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57200" y="46038"/>
            <a:ext cx="7620000" cy="868362"/>
          </a:xfrm>
        </p:spPr>
        <p:txBody>
          <a:bodyPr/>
          <a:lstStyle/>
          <a:p>
            <a:r>
              <a:rPr lang="en-IN" sz="2400" b="1" dirty="0">
                <a:latin typeface="Calibri" panose="020F0502020204030204" pitchFamily="34" charset="0"/>
              </a:rPr>
              <a:t>CoMAA Cont’d ….</a:t>
            </a:r>
            <a:endParaRPr lang="en-IN" sz="2400" dirty="0">
              <a:latin typeface="+mn-lt"/>
            </a:endParaRPr>
          </a:p>
        </p:txBody>
      </p:sp>
      <p:sp>
        <p:nvSpPr>
          <p:cNvPr id="7" name="Content Placeholder 6"/>
          <p:cNvSpPr>
            <a:spLocks noGrp="1"/>
          </p:cNvSpPr>
          <p:nvPr>
            <p:ph sz="half" idx="1"/>
          </p:nvPr>
        </p:nvSpPr>
        <p:spPr>
          <a:xfrm>
            <a:off x="457200" y="1143000"/>
            <a:ext cx="3657600" cy="4590288"/>
          </a:xfrm>
        </p:spPr>
        <p:txBody>
          <a:bodyPr>
            <a:normAutofit/>
          </a:bodyPr>
          <a:lstStyle/>
          <a:p>
            <a:pPr marL="228600">
              <a:buNone/>
            </a:pPr>
            <a:r>
              <a:rPr lang="en-IN" sz="1800" dirty="0" smtClean="0"/>
              <a:t>	</a:t>
            </a:r>
            <a:endParaRPr lang="en-IN" sz="1800" dirty="0"/>
          </a:p>
        </p:txBody>
      </p:sp>
      <p:sp>
        <p:nvSpPr>
          <p:cNvPr id="3" name="Content Placeholder 2"/>
          <p:cNvSpPr>
            <a:spLocks noGrp="1"/>
          </p:cNvSpPr>
          <p:nvPr>
            <p:ph sz="half" idx="2"/>
          </p:nvPr>
        </p:nvSpPr>
        <p:spPr>
          <a:xfrm>
            <a:off x="381000" y="960120"/>
            <a:ext cx="7696200" cy="5059680"/>
          </a:xfrm>
        </p:spPr>
        <p:txBody>
          <a:bodyPr>
            <a:noAutofit/>
          </a:bodyPr>
          <a:lstStyle/>
          <a:p>
            <a:pPr marL="114300" indent="0" algn="just">
              <a:spcBef>
                <a:spcPts val="600"/>
              </a:spcBef>
              <a:buNone/>
            </a:pPr>
            <a:r>
              <a:rPr lang="en-US" sz="3000" b="1" dirty="0"/>
              <a:t>Article </a:t>
            </a:r>
            <a:r>
              <a:rPr lang="en-US" sz="3000" b="1" dirty="0" smtClean="0"/>
              <a:t>10 </a:t>
            </a:r>
            <a:r>
              <a:rPr lang="en-US" sz="3000" b="1" dirty="0"/>
              <a:t>- </a:t>
            </a:r>
            <a:r>
              <a:rPr lang="en-US" sz="3000" b="1" dirty="0" smtClean="0"/>
              <a:t>Conflicting Information</a:t>
            </a:r>
            <a:endParaRPr lang="en-US" sz="3000" b="1" dirty="0"/>
          </a:p>
          <a:p>
            <a:pPr marL="411480" lvl="1" indent="0" algn="just">
              <a:buNone/>
            </a:pPr>
            <a:r>
              <a:rPr lang="en-US" sz="3000" i="1" dirty="0" smtClean="0"/>
              <a:t>“If </a:t>
            </a:r>
            <a:r>
              <a:rPr lang="en-US" sz="3000" i="1" dirty="0"/>
              <a:t>a Party receives from another Party information about a person's tax affairs which </a:t>
            </a:r>
            <a:r>
              <a:rPr lang="en-US" sz="3000" b="1" i="1" dirty="0"/>
              <a:t>appears </a:t>
            </a:r>
            <a:r>
              <a:rPr lang="en-US" sz="3000" b="1" i="1" dirty="0" smtClean="0"/>
              <a:t>to it </a:t>
            </a:r>
            <a:r>
              <a:rPr lang="en-US" sz="3000" b="1" i="1" dirty="0"/>
              <a:t>to conflict with information in its possession, </a:t>
            </a:r>
            <a:r>
              <a:rPr lang="en-US" sz="3000" i="1" dirty="0"/>
              <a:t>it shall so advise the Party which has </a:t>
            </a:r>
            <a:r>
              <a:rPr lang="en-US" sz="3000" i="1" dirty="0" smtClean="0"/>
              <a:t>provided the </a:t>
            </a:r>
            <a:r>
              <a:rPr lang="en-US" sz="3000" i="1" dirty="0"/>
              <a:t>information</a:t>
            </a:r>
            <a:r>
              <a:rPr lang="en-US" sz="3000" i="1" dirty="0" smtClean="0"/>
              <a:t>.”</a:t>
            </a:r>
          </a:p>
          <a:p>
            <a:pPr marL="114300" indent="0" algn="just">
              <a:buNone/>
            </a:pPr>
            <a:endParaRPr lang="en-US" sz="3000" i="1" dirty="0"/>
          </a:p>
          <a:p>
            <a:pPr marL="114300" indent="0" algn="just">
              <a:buNone/>
            </a:pPr>
            <a:endParaRPr lang="en-US" sz="2400" i="1" dirty="0" smtClean="0"/>
          </a:p>
        </p:txBody>
      </p:sp>
      <p:sp>
        <p:nvSpPr>
          <p:cNvPr id="4" name="Slide Number Placeholder 3"/>
          <p:cNvSpPr>
            <a:spLocks noGrp="1"/>
          </p:cNvSpPr>
          <p:nvPr>
            <p:ph type="sldNum" sz="quarter" idx="12"/>
          </p:nvPr>
        </p:nvSpPr>
        <p:spPr/>
        <p:txBody>
          <a:bodyPr/>
          <a:lstStyle/>
          <a:p>
            <a:fld id="{B6F15528-21DE-4FAA-801E-634DDDAF4B2B}" type="slidenum">
              <a:rPr lang="en-US" smtClean="0"/>
              <a:pPr/>
              <a:t>32</a:t>
            </a:fld>
            <a:endParaRPr lang="en-US" dirty="0"/>
          </a:p>
        </p:txBody>
      </p:sp>
      <p:sp>
        <p:nvSpPr>
          <p:cNvPr id="2" name="Footer Placeholder 1"/>
          <p:cNvSpPr>
            <a:spLocks noGrp="1"/>
          </p:cNvSpPr>
          <p:nvPr>
            <p:ph type="ftr" sz="quarter" idx="11"/>
          </p:nvPr>
        </p:nvSpPr>
        <p:spPr/>
        <p:txBody>
          <a:bodyPr/>
          <a:lstStyle/>
          <a:p>
            <a:r>
              <a:rPr lang="en-US" smtClean="0"/>
              <a:t>16-01-2016</a:t>
            </a:r>
            <a:endParaRPr lang="en-US" dirty="0"/>
          </a:p>
        </p:txBody>
      </p:sp>
    </p:spTree>
    <p:extLst>
      <p:ext uri="{BB962C8B-B14F-4D97-AF65-F5344CB8AC3E}">
        <p14:creationId xmlns:p14="http://schemas.microsoft.com/office/powerpoint/2010/main" val="1845297432"/>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620000" cy="334962"/>
          </a:xfrm>
        </p:spPr>
        <p:txBody>
          <a:bodyPr/>
          <a:lstStyle/>
          <a:p>
            <a:r>
              <a:rPr lang="en-IN" sz="2400" b="1" dirty="0">
                <a:latin typeface="Calibri" panose="020F0502020204030204" pitchFamily="34" charset="0"/>
              </a:rPr>
              <a:t>AEoI Contd…</a:t>
            </a:r>
            <a:endParaRPr lang="en-US" sz="2400" dirty="0"/>
          </a:p>
        </p:txBody>
      </p:sp>
      <p:sp>
        <p:nvSpPr>
          <p:cNvPr id="3" name="Content Placeholder 2"/>
          <p:cNvSpPr>
            <a:spLocks noGrp="1"/>
          </p:cNvSpPr>
          <p:nvPr>
            <p:ph idx="1"/>
          </p:nvPr>
        </p:nvSpPr>
        <p:spPr>
          <a:xfrm>
            <a:off x="457200" y="685800"/>
            <a:ext cx="7620000" cy="5715000"/>
          </a:xfrm>
        </p:spPr>
        <p:txBody>
          <a:bodyPr>
            <a:normAutofit fontScale="92500" lnSpcReduction="10000"/>
          </a:bodyPr>
          <a:lstStyle/>
          <a:p>
            <a:pPr marL="114300" indent="0">
              <a:spcAft>
                <a:spcPts val="600"/>
              </a:spcAft>
              <a:buNone/>
            </a:pPr>
            <a:r>
              <a:rPr lang="en-US" b="1" dirty="0" smtClean="0"/>
              <a:t>Main benefits </a:t>
            </a:r>
            <a:r>
              <a:rPr lang="en-US" b="1" dirty="0"/>
              <a:t>of </a:t>
            </a:r>
            <a:r>
              <a:rPr lang="en-US" b="1" dirty="0" smtClean="0"/>
              <a:t>Automatic Exchange </a:t>
            </a:r>
          </a:p>
          <a:p>
            <a:pPr algn="just">
              <a:spcAft>
                <a:spcPts val="600"/>
              </a:spcAft>
            </a:pPr>
            <a:r>
              <a:rPr lang="en-US" sz="2400" dirty="0" smtClean="0"/>
              <a:t>AEoI </a:t>
            </a:r>
            <a:r>
              <a:rPr lang="en-US" sz="2400" dirty="0"/>
              <a:t>can </a:t>
            </a:r>
            <a:r>
              <a:rPr lang="en-US" sz="2400" b="1" dirty="0"/>
              <a:t>provide timely information </a:t>
            </a:r>
            <a:r>
              <a:rPr lang="en-US" sz="2400" dirty="0"/>
              <a:t>on non-compliance where tax has been evaded either on an investment return or the underlying capital sum. </a:t>
            </a:r>
          </a:p>
          <a:p>
            <a:pPr algn="just">
              <a:spcAft>
                <a:spcPts val="600"/>
              </a:spcAft>
            </a:pPr>
            <a:r>
              <a:rPr lang="en-US" sz="2400" dirty="0" smtClean="0"/>
              <a:t>Help </a:t>
            </a:r>
            <a:r>
              <a:rPr lang="en-US" sz="2400" b="1" dirty="0" smtClean="0"/>
              <a:t>detect </a:t>
            </a:r>
            <a:r>
              <a:rPr lang="en-US" sz="2400" b="1" dirty="0"/>
              <a:t>cases of non-compliance </a:t>
            </a:r>
            <a:r>
              <a:rPr lang="en-US" sz="2400" dirty="0"/>
              <a:t>even where tax administrations have had </a:t>
            </a:r>
            <a:r>
              <a:rPr lang="en-US" sz="2400" b="1" dirty="0"/>
              <a:t>no previous indications </a:t>
            </a:r>
            <a:r>
              <a:rPr lang="en-US" sz="2400" dirty="0"/>
              <a:t>of non-compliance. </a:t>
            </a:r>
          </a:p>
          <a:p>
            <a:pPr algn="just">
              <a:spcAft>
                <a:spcPts val="600"/>
              </a:spcAft>
            </a:pPr>
            <a:r>
              <a:rPr lang="en-US" sz="2400" dirty="0" smtClean="0"/>
              <a:t>Has deterrent </a:t>
            </a:r>
            <a:r>
              <a:rPr lang="en-US" sz="2400" dirty="0"/>
              <a:t>effects, </a:t>
            </a:r>
            <a:r>
              <a:rPr lang="en-US" sz="2400" b="1" dirty="0"/>
              <a:t>increasing voluntary compliance </a:t>
            </a:r>
            <a:r>
              <a:rPr lang="en-US" sz="2400" dirty="0"/>
              <a:t>and encouraging taxpayers to report all relevant information. </a:t>
            </a:r>
          </a:p>
          <a:p>
            <a:pPr algn="just">
              <a:spcAft>
                <a:spcPts val="600"/>
              </a:spcAft>
            </a:pPr>
            <a:r>
              <a:rPr lang="en-US" sz="2400" dirty="0" smtClean="0"/>
              <a:t>Help in </a:t>
            </a:r>
            <a:r>
              <a:rPr lang="en-US" sz="2400" b="1" dirty="0" smtClean="0"/>
              <a:t>educating </a:t>
            </a:r>
            <a:r>
              <a:rPr lang="en-US" sz="2400" b="1" dirty="0"/>
              <a:t>taxpayers in their reporting obligations</a:t>
            </a:r>
            <a:r>
              <a:rPr lang="en-US" sz="2400" dirty="0"/>
              <a:t>, increase tax revenues and thus lead to fairness – ensuring that all taxpayers pay their fair share of tax in the right place at the right time. </a:t>
            </a:r>
          </a:p>
          <a:p>
            <a:pPr algn="just">
              <a:spcAft>
                <a:spcPts val="600"/>
              </a:spcAft>
            </a:pPr>
            <a:r>
              <a:rPr lang="en-US" sz="2400" dirty="0" smtClean="0"/>
              <a:t>Possibility </a:t>
            </a:r>
            <a:r>
              <a:rPr lang="en-US" sz="2400" dirty="0"/>
              <a:t>to </a:t>
            </a:r>
            <a:r>
              <a:rPr lang="en-US" sz="2400" b="1" dirty="0"/>
              <a:t>integrate the information received automatically </a:t>
            </a:r>
            <a:r>
              <a:rPr lang="en-US" sz="2400" dirty="0"/>
              <a:t>with their own systems such that income tax returns can be prefilled. </a:t>
            </a:r>
          </a:p>
        </p:txBody>
      </p:sp>
      <p:sp>
        <p:nvSpPr>
          <p:cNvPr id="5" name="Slide Number Placeholder 4"/>
          <p:cNvSpPr>
            <a:spLocks noGrp="1"/>
          </p:cNvSpPr>
          <p:nvPr>
            <p:ph type="sldNum" sz="quarter" idx="12"/>
          </p:nvPr>
        </p:nvSpPr>
        <p:spPr/>
        <p:txBody>
          <a:bodyPr/>
          <a:lstStyle/>
          <a:p>
            <a:fld id="{B6F15528-21DE-4FAA-801E-634DDDAF4B2B}" type="slidenum">
              <a:rPr lang="en-US" smtClean="0"/>
              <a:pPr/>
              <a:t>33</a:t>
            </a:fld>
            <a:endParaRPr lang="en-US" dirty="0"/>
          </a:p>
        </p:txBody>
      </p:sp>
      <p:sp>
        <p:nvSpPr>
          <p:cNvPr id="4" name="Footer Placeholder 3"/>
          <p:cNvSpPr>
            <a:spLocks noGrp="1"/>
          </p:cNvSpPr>
          <p:nvPr>
            <p:ph type="ftr" sz="quarter" idx="11"/>
          </p:nvPr>
        </p:nvSpPr>
        <p:spPr/>
        <p:txBody>
          <a:bodyPr/>
          <a:lstStyle/>
          <a:p>
            <a:r>
              <a:rPr lang="en-US" smtClean="0"/>
              <a:t>16-01-2016</a:t>
            </a:r>
            <a:endParaRPr lang="en-US" dirty="0"/>
          </a:p>
        </p:txBody>
      </p:sp>
    </p:spTree>
    <p:extLst>
      <p:ext uri="{BB962C8B-B14F-4D97-AF65-F5344CB8AC3E}">
        <p14:creationId xmlns:p14="http://schemas.microsoft.com/office/powerpoint/2010/main" val="2259152462"/>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620000" cy="334962"/>
          </a:xfrm>
        </p:spPr>
        <p:txBody>
          <a:bodyPr/>
          <a:lstStyle/>
          <a:p>
            <a:r>
              <a:rPr lang="en-IN" sz="2400" b="1" dirty="0" smtClean="0">
                <a:latin typeface="Calibri" panose="020F0502020204030204" pitchFamily="34" charset="0"/>
              </a:rPr>
              <a:t>CoMAA and OECD Standard</a:t>
            </a:r>
            <a:endParaRPr lang="en-US" sz="2400" dirty="0"/>
          </a:p>
        </p:txBody>
      </p:sp>
      <p:sp>
        <p:nvSpPr>
          <p:cNvPr id="3" name="Content Placeholder 2"/>
          <p:cNvSpPr>
            <a:spLocks noGrp="1"/>
          </p:cNvSpPr>
          <p:nvPr>
            <p:ph idx="1"/>
          </p:nvPr>
        </p:nvSpPr>
        <p:spPr>
          <a:xfrm>
            <a:off x="457200" y="685800"/>
            <a:ext cx="7620000" cy="5715000"/>
          </a:xfrm>
        </p:spPr>
        <p:txBody>
          <a:bodyPr>
            <a:normAutofit lnSpcReduction="10000"/>
          </a:bodyPr>
          <a:lstStyle/>
          <a:p>
            <a:pPr marL="114300" indent="0" algn="just">
              <a:spcAft>
                <a:spcPts val="600"/>
              </a:spcAft>
              <a:buNone/>
            </a:pPr>
            <a:r>
              <a:rPr lang="en-US" sz="2400" b="1" dirty="0" smtClean="0"/>
              <a:t>OECD’s Standard for Automatic Exchange of Financial Account information in Tax Matters [Standard]</a:t>
            </a:r>
            <a:endParaRPr lang="en-US" sz="2400" dirty="0"/>
          </a:p>
          <a:p>
            <a:pPr algn="just">
              <a:spcAft>
                <a:spcPts val="600"/>
              </a:spcAft>
            </a:pPr>
            <a:r>
              <a:rPr lang="en-US" dirty="0" smtClean="0"/>
              <a:t>The </a:t>
            </a:r>
            <a:r>
              <a:rPr lang="en-US" dirty="0"/>
              <a:t>Standard </a:t>
            </a:r>
            <a:r>
              <a:rPr lang="en-US" b="1" dirty="0"/>
              <a:t>sets out the financial account information to be exchanged</a:t>
            </a:r>
            <a:r>
              <a:rPr lang="en-US" dirty="0"/>
              <a:t>, the financial institutions that need to report, the different types of accounts and taxpayers covered, as well as common due diligence procedures to be followed by financial institutions. </a:t>
            </a:r>
            <a:endParaRPr lang="en-US" dirty="0" smtClean="0"/>
          </a:p>
          <a:p>
            <a:pPr algn="just">
              <a:spcAft>
                <a:spcPts val="600"/>
              </a:spcAft>
            </a:pPr>
            <a:r>
              <a:rPr lang="en-US" dirty="0" smtClean="0"/>
              <a:t>It </a:t>
            </a:r>
            <a:r>
              <a:rPr lang="en-US" dirty="0"/>
              <a:t>consists of </a:t>
            </a:r>
            <a:r>
              <a:rPr lang="en-US" b="1" dirty="0"/>
              <a:t>two components</a:t>
            </a:r>
            <a:r>
              <a:rPr lang="en-US" dirty="0"/>
              <a:t>: (I) the </a:t>
            </a:r>
            <a:r>
              <a:rPr lang="en-US" b="1" dirty="0"/>
              <a:t>CRS</a:t>
            </a:r>
            <a:r>
              <a:rPr lang="en-US" dirty="0"/>
              <a:t>, which contains the reporting and due diligence rules to be imposed on financial institutions; and (II) the </a:t>
            </a:r>
            <a:r>
              <a:rPr lang="en-US" b="1" dirty="0" smtClean="0"/>
              <a:t>Model Competent Authority Agreement [Model CAA]</a:t>
            </a:r>
            <a:r>
              <a:rPr lang="en-US" dirty="0" smtClean="0"/>
              <a:t>, </a:t>
            </a:r>
            <a:r>
              <a:rPr lang="en-US" dirty="0"/>
              <a:t>which contains the detailed rules on the exchange of information. </a:t>
            </a:r>
            <a:endParaRPr lang="en-US" dirty="0" smtClean="0"/>
          </a:p>
          <a:p>
            <a:pPr algn="just">
              <a:spcAft>
                <a:spcPts val="600"/>
              </a:spcAft>
            </a:pPr>
            <a:r>
              <a:rPr lang="en-US" dirty="0" smtClean="0"/>
              <a:t>The </a:t>
            </a:r>
            <a:r>
              <a:rPr lang="en-US" dirty="0"/>
              <a:t>full version of the Standard, as approved by the Council of the OECD on 15 July 2014, also </a:t>
            </a:r>
            <a:r>
              <a:rPr lang="en-US" b="1" dirty="0"/>
              <a:t>includes (III) the Commentaries on the Model CAA and the CRS, and seven annexes to the Standard. </a:t>
            </a:r>
            <a:endParaRPr lang="en-US" b="1" dirty="0" smtClean="0"/>
          </a:p>
        </p:txBody>
      </p:sp>
      <p:sp>
        <p:nvSpPr>
          <p:cNvPr id="5" name="Slide Number Placeholder 4"/>
          <p:cNvSpPr>
            <a:spLocks noGrp="1"/>
          </p:cNvSpPr>
          <p:nvPr>
            <p:ph type="sldNum" sz="quarter" idx="12"/>
          </p:nvPr>
        </p:nvSpPr>
        <p:spPr/>
        <p:txBody>
          <a:bodyPr/>
          <a:lstStyle/>
          <a:p>
            <a:fld id="{B6F15528-21DE-4FAA-801E-634DDDAF4B2B}" type="slidenum">
              <a:rPr lang="en-US" smtClean="0"/>
              <a:pPr/>
              <a:t>34</a:t>
            </a:fld>
            <a:endParaRPr lang="en-US" dirty="0"/>
          </a:p>
        </p:txBody>
      </p:sp>
      <p:sp>
        <p:nvSpPr>
          <p:cNvPr id="4" name="Footer Placeholder 3"/>
          <p:cNvSpPr>
            <a:spLocks noGrp="1"/>
          </p:cNvSpPr>
          <p:nvPr>
            <p:ph type="ftr" sz="quarter" idx="11"/>
          </p:nvPr>
        </p:nvSpPr>
        <p:spPr/>
        <p:txBody>
          <a:bodyPr/>
          <a:lstStyle/>
          <a:p>
            <a:r>
              <a:rPr lang="en-US" smtClean="0"/>
              <a:t>16-01-2016</a:t>
            </a:r>
            <a:endParaRPr lang="en-US" dirty="0"/>
          </a:p>
        </p:txBody>
      </p:sp>
    </p:spTree>
    <p:extLst>
      <p:ext uri="{BB962C8B-B14F-4D97-AF65-F5344CB8AC3E}">
        <p14:creationId xmlns:p14="http://schemas.microsoft.com/office/powerpoint/2010/main" val="2316721889"/>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620000" cy="334962"/>
          </a:xfrm>
        </p:spPr>
        <p:txBody>
          <a:bodyPr/>
          <a:lstStyle/>
          <a:p>
            <a:r>
              <a:rPr lang="en-IN" sz="2400" b="1" dirty="0">
                <a:latin typeface="Calibri" panose="020F0502020204030204" pitchFamily="34" charset="0"/>
              </a:rPr>
              <a:t>CoMAA and OECD Standard</a:t>
            </a:r>
            <a:endParaRPr lang="en-US" sz="2400" dirty="0"/>
          </a:p>
        </p:txBody>
      </p:sp>
      <p:sp>
        <p:nvSpPr>
          <p:cNvPr id="3" name="Content Placeholder 2"/>
          <p:cNvSpPr>
            <a:spLocks noGrp="1"/>
          </p:cNvSpPr>
          <p:nvPr>
            <p:ph idx="1"/>
          </p:nvPr>
        </p:nvSpPr>
        <p:spPr>
          <a:xfrm>
            <a:off x="381000" y="685800"/>
            <a:ext cx="7620000" cy="5715000"/>
          </a:xfrm>
        </p:spPr>
        <p:txBody>
          <a:bodyPr>
            <a:normAutofit/>
          </a:bodyPr>
          <a:lstStyle/>
          <a:p>
            <a:pPr marL="114300" indent="0" algn="just">
              <a:spcAft>
                <a:spcPts val="1200"/>
              </a:spcAft>
              <a:buNone/>
            </a:pPr>
            <a:r>
              <a:rPr lang="en-US" b="1" dirty="0" smtClean="0"/>
              <a:t>Annexes </a:t>
            </a:r>
            <a:r>
              <a:rPr lang="en-US" dirty="0" smtClean="0"/>
              <a:t>of the Standards are as follows:</a:t>
            </a:r>
          </a:p>
          <a:p>
            <a:pPr marL="571500" indent="-457200" algn="just">
              <a:spcAft>
                <a:spcPts val="1200"/>
              </a:spcAft>
              <a:buClrTx/>
              <a:buFont typeface="+mj-lt"/>
              <a:buAutoNum type="arabicPeriod"/>
            </a:pPr>
            <a:r>
              <a:rPr lang="en-US" dirty="0" smtClean="0"/>
              <a:t>the Multilateral Model CAA; </a:t>
            </a:r>
          </a:p>
          <a:p>
            <a:pPr marL="571500" indent="-457200" algn="just">
              <a:spcAft>
                <a:spcPts val="1200"/>
              </a:spcAft>
              <a:buClrTx/>
              <a:buFont typeface="+mj-lt"/>
              <a:buAutoNum type="arabicPeriod"/>
            </a:pPr>
            <a:r>
              <a:rPr lang="en-US" dirty="0" smtClean="0"/>
              <a:t>the </a:t>
            </a:r>
            <a:r>
              <a:rPr lang="en-US" dirty="0"/>
              <a:t>Nonreciprocal Model CAA; the technical modalities, </a:t>
            </a:r>
            <a:endParaRPr lang="en-US" dirty="0" smtClean="0"/>
          </a:p>
          <a:p>
            <a:pPr marL="571500" indent="-457200" algn="just">
              <a:spcAft>
                <a:spcPts val="1200"/>
              </a:spcAft>
              <a:buClrTx/>
              <a:buFont typeface="+mj-lt"/>
              <a:buAutoNum type="arabicPeriod"/>
            </a:pPr>
            <a:r>
              <a:rPr lang="en-US" dirty="0" smtClean="0"/>
              <a:t>the </a:t>
            </a:r>
            <a:r>
              <a:rPr lang="en-US" dirty="0"/>
              <a:t>CRS schema and user guide, and </a:t>
            </a:r>
            <a:endParaRPr lang="en-US" dirty="0" smtClean="0"/>
          </a:p>
          <a:p>
            <a:pPr marL="571500" indent="-457200" algn="just">
              <a:spcAft>
                <a:spcPts val="1200"/>
              </a:spcAft>
              <a:buClrTx/>
              <a:buFont typeface="+mj-lt"/>
              <a:buAutoNum type="arabicPeriod"/>
            </a:pPr>
            <a:r>
              <a:rPr lang="en-US" dirty="0" smtClean="0"/>
              <a:t>a </a:t>
            </a:r>
            <a:r>
              <a:rPr lang="en-US" dirty="0"/>
              <a:t>questionnaire with respect to confidentiality and data safeguards; </a:t>
            </a:r>
            <a:endParaRPr lang="en-US" dirty="0" smtClean="0"/>
          </a:p>
          <a:p>
            <a:pPr marL="571500" indent="-457200" algn="just">
              <a:spcAft>
                <a:spcPts val="1200"/>
              </a:spcAft>
              <a:buClrTx/>
              <a:buFont typeface="+mj-lt"/>
              <a:buAutoNum type="arabicPeriod"/>
            </a:pPr>
            <a:r>
              <a:rPr lang="en-US" dirty="0" smtClean="0"/>
              <a:t>the wider approach to </a:t>
            </a:r>
            <a:r>
              <a:rPr lang="en-US" dirty="0"/>
              <a:t>the CRS; </a:t>
            </a:r>
            <a:endParaRPr lang="en-US" dirty="0" smtClean="0"/>
          </a:p>
          <a:p>
            <a:pPr marL="571500" indent="-457200" algn="just">
              <a:spcAft>
                <a:spcPts val="1200"/>
              </a:spcAft>
              <a:buClrTx/>
              <a:buFont typeface="+mj-lt"/>
              <a:buAutoNum type="arabicPeriod"/>
            </a:pPr>
            <a:r>
              <a:rPr lang="en-US" dirty="0" smtClean="0"/>
              <a:t>the </a:t>
            </a:r>
            <a:r>
              <a:rPr lang="en-US" dirty="0"/>
              <a:t>Declaration on Automatic Exchange of Information in Tax Matters; and </a:t>
            </a:r>
            <a:endParaRPr lang="en-US" dirty="0" smtClean="0"/>
          </a:p>
          <a:p>
            <a:pPr marL="571500" indent="-457200" algn="just">
              <a:spcAft>
                <a:spcPts val="1200"/>
              </a:spcAft>
              <a:buClrTx/>
              <a:buFont typeface="+mj-lt"/>
              <a:buAutoNum type="arabicPeriod"/>
            </a:pPr>
            <a:r>
              <a:rPr lang="en-US" dirty="0" smtClean="0"/>
              <a:t>the </a:t>
            </a:r>
            <a:r>
              <a:rPr lang="en-US" dirty="0"/>
              <a:t>Recommendation on the Standard. </a:t>
            </a:r>
            <a:endParaRPr lang="en-US" sz="2400"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35</a:t>
            </a:fld>
            <a:endParaRPr lang="en-US" dirty="0"/>
          </a:p>
        </p:txBody>
      </p:sp>
      <p:sp>
        <p:nvSpPr>
          <p:cNvPr id="4" name="Footer Placeholder 3"/>
          <p:cNvSpPr>
            <a:spLocks noGrp="1"/>
          </p:cNvSpPr>
          <p:nvPr>
            <p:ph type="ftr" sz="quarter" idx="11"/>
          </p:nvPr>
        </p:nvSpPr>
        <p:spPr/>
        <p:txBody>
          <a:bodyPr/>
          <a:lstStyle/>
          <a:p>
            <a:r>
              <a:rPr lang="en-US" smtClean="0"/>
              <a:t>16-01-2016</a:t>
            </a:r>
            <a:endParaRPr lang="en-US" dirty="0"/>
          </a:p>
        </p:txBody>
      </p:sp>
    </p:spTree>
    <p:extLst>
      <p:ext uri="{BB962C8B-B14F-4D97-AF65-F5344CB8AC3E}">
        <p14:creationId xmlns:p14="http://schemas.microsoft.com/office/powerpoint/2010/main" val="3088000889"/>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620000" cy="334962"/>
          </a:xfrm>
        </p:spPr>
        <p:txBody>
          <a:bodyPr/>
          <a:lstStyle/>
          <a:p>
            <a:r>
              <a:rPr lang="en-IN" sz="2400" b="1" dirty="0">
                <a:latin typeface="Calibri" panose="020F0502020204030204" pitchFamily="34" charset="0"/>
              </a:rPr>
              <a:t>CoMAA and OECD Standard</a:t>
            </a:r>
            <a:endParaRPr lang="en-US" sz="2400" dirty="0"/>
          </a:p>
        </p:txBody>
      </p:sp>
      <p:sp>
        <p:nvSpPr>
          <p:cNvPr id="3" name="Content Placeholder 2"/>
          <p:cNvSpPr>
            <a:spLocks noGrp="1"/>
          </p:cNvSpPr>
          <p:nvPr>
            <p:ph idx="1"/>
          </p:nvPr>
        </p:nvSpPr>
        <p:spPr>
          <a:xfrm>
            <a:off x="381000" y="685800"/>
            <a:ext cx="7620000" cy="5715000"/>
          </a:xfrm>
        </p:spPr>
        <p:txBody>
          <a:bodyPr>
            <a:normAutofit lnSpcReduction="10000"/>
          </a:bodyPr>
          <a:lstStyle/>
          <a:p>
            <a:pPr marL="114300" indent="0">
              <a:buNone/>
            </a:pPr>
            <a:r>
              <a:rPr lang="en-US" sz="2400" b="1" dirty="0" smtClean="0"/>
              <a:t>Implementation of Standard at </a:t>
            </a:r>
            <a:r>
              <a:rPr lang="en-US" sz="2400" b="1" dirty="0"/>
              <a:t>domestic </a:t>
            </a:r>
            <a:r>
              <a:rPr lang="en-US" sz="2400" b="1" dirty="0" smtClean="0"/>
              <a:t>level </a:t>
            </a:r>
            <a:endParaRPr lang="en-US" sz="2400" dirty="0"/>
          </a:p>
          <a:p>
            <a:pPr>
              <a:spcAft>
                <a:spcPts val="600"/>
              </a:spcAft>
            </a:pPr>
            <a:r>
              <a:rPr lang="en-US" sz="2400" b="1" dirty="0" smtClean="0"/>
              <a:t>No particular timelines in the Standard. </a:t>
            </a:r>
          </a:p>
          <a:p>
            <a:pPr algn="just">
              <a:spcAft>
                <a:spcPts val="600"/>
              </a:spcAft>
            </a:pPr>
            <a:r>
              <a:rPr lang="en-US" sz="2400" dirty="0" smtClean="0"/>
              <a:t>Implementation at </a:t>
            </a:r>
            <a:r>
              <a:rPr lang="en-US" sz="2400" dirty="0"/>
              <a:t>co-ordinated timelines would bring benefits for both business and governments</a:t>
            </a:r>
            <a:r>
              <a:rPr lang="en-US" sz="2400" dirty="0" smtClean="0"/>
              <a:t>.</a:t>
            </a:r>
          </a:p>
          <a:p>
            <a:pPr algn="just">
              <a:spcAft>
                <a:spcPts val="600"/>
              </a:spcAft>
              <a:buClrTx/>
            </a:pPr>
            <a:r>
              <a:rPr lang="en-US" sz="2400" b="1" dirty="0" smtClean="0"/>
              <a:t>Over 95 </a:t>
            </a:r>
            <a:r>
              <a:rPr lang="en-US" sz="2400" b="1" dirty="0"/>
              <a:t>jurisdictions </a:t>
            </a:r>
            <a:r>
              <a:rPr lang="en-US" sz="2400" dirty="0"/>
              <a:t>have already publicly committed to implement the </a:t>
            </a:r>
            <a:r>
              <a:rPr lang="en-US" sz="2400" dirty="0" smtClean="0"/>
              <a:t>Standard, either through </a:t>
            </a:r>
            <a:r>
              <a:rPr lang="en-US" sz="2400" dirty="0"/>
              <a:t>the signing of the </a:t>
            </a:r>
            <a:r>
              <a:rPr lang="en-US" sz="2400" dirty="0" smtClean="0"/>
              <a:t>Multilateral Competent Authority Agreement, </a:t>
            </a:r>
            <a:r>
              <a:rPr lang="en-US" sz="2400" dirty="0"/>
              <a:t>the G20 or the Global Forum commitment process</a:t>
            </a:r>
            <a:r>
              <a:rPr lang="en-US" sz="2400" dirty="0" smtClean="0"/>
              <a:t>, </a:t>
            </a:r>
            <a:r>
              <a:rPr lang="en-US" sz="2400" dirty="0"/>
              <a:t>with </a:t>
            </a:r>
            <a:r>
              <a:rPr lang="en-US" sz="2400" b="1" dirty="0"/>
              <a:t>first exchanges of information to occur in 2017 or 2018. </a:t>
            </a:r>
            <a:endParaRPr lang="en-US" sz="2400" b="1" dirty="0" smtClean="0"/>
          </a:p>
          <a:p>
            <a:pPr algn="just">
              <a:spcAft>
                <a:spcPts val="600"/>
              </a:spcAft>
            </a:pPr>
            <a:r>
              <a:rPr lang="en-US" sz="2400" b="1" dirty="0"/>
              <a:t>To facilitate the decision making by Global Forum members</a:t>
            </a:r>
            <a:r>
              <a:rPr lang="en-US" sz="2400" dirty="0"/>
              <a:t> as to which jurisdictions they will automatically exchange information with, the Global Forum AEOI Group is undertaking </a:t>
            </a:r>
            <a:r>
              <a:rPr lang="en-US" sz="2400" b="1" dirty="0"/>
              <a:t>high level assessments </a:t>
            </a:r>
            <a:r>
              <a:rPr lang="en-US" sz="2400" dirty="0"/>
              <a:t>of the confidentiality and data safeguards of jurisdictions committed to AEOI. </a:t>
            </a:r>
          </a:p>
          <a:p>
            <a:pPr algn="just"/>
            <a:endParaRPr lang="en-US" sz="2400" b="1"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36</a:t>
            </a:fld>
            <a:endParaRPr lang="en-US" dirty="0"/>
          </a:p>
        </p:txBody>
      </p:sp>
      <p:sp>
        <p:nvSpPr>
          <p:cNvPr id="4" name="Footer Placeholder 3"/>
          <p:cNvSpPr>
            <a:spLocks noGrp="1"/>
          </p:cNvSpPr>
          <p:nvPr>
            <p:ph type="ftr" sz="quarter" idx="11"/>
          </p:nvPr>
        </p:nvSpPr>
        <p:spPr/>
        <p:txBody>
          <a:bodyPr/>
          <a:lstStyle/>
          <a:p>
            <a:r>
              <a:rPr lang="en-US" smtClean="0"/>
              <a:t>16-01-2016</a:t>
            </a:r>
            <a:endParaRPr lang="en-US" dirty="0"/>
          </a:p>
        </p:txBody>
      </p:sp>
    </p:spTree>
    <p:extLst>
      <p:ext uri="{BB962C8B-B14F-4D97-AF65-F5344CB8AC3E}">
        <p14:creationId xmlns:p14="http://schemas.microsoft.com/office/powerpoint/2010/main" val="1866858688"/>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620000" cy="334962"/>
          </a:xfrm>
        </p:spPr>
        <p:txBody>
          <a:bodyPr/>
          <a:lstStyle/>
          <a:p>
            <a:r>
              <a:rPr lang="en-IN" sz="2400" b="1" dirty="0">
                <a:latin typeface="Calibri" panose="020F0502020204030204" pitchFamily="34" charset="0"/>
              </a:rPr>
              <a:t>AEoI Contd…</a:t>
            </a:r>
            <a:endParaRPr lang="en-US" sz="2400" dirty="0"/>
          </a:p>
        </p:txBody>
      </p:sp>
      <p:sp>
        <p:nvSpPr>
          <p:cNvPr id="3" name="Content Placeholder 2"/>
          <p:cNvSpPr>
            <a:spLocks noGrp="1"/>
          </p:cNvSpPr>
          <p:nvPr>
            <p:ph idx="1"/>
          </p:nvPr>
        </p:nvSpPr>
        <p:spPr>
          <a:xfrm>
            <a:off x="381000" y="685800"/>
            <a:ext cx="7620000" cy="5715000"/>
          </a:xfrm>
        </p:spPr>
        <p:txBody>
          <a:bodyPr>
            <a:normAutofit/>
          </a:bodyPr>
          <a:lstStyle/>
          <a:p>
            <a:pPr marL="114300" indent="0">
              <a:buNone/>
            </a:pPr>
            <a:r>
              <a:rPr lang="en-US" sz="2400" b="1" dirty="0"/>
              <a:t>Implementation of Standard at domestic level </a:t>
            </a:r>
            <a:endParaRPr lang="en-US" sz="2400" dirty="0"/>
          </a:p>
          <a:p>
            <a:pPr algn="just">
              <a:spcAft>
                <a:spcPts val="600"/>
              </a:spcAft>
            </a:pPr>
            <a:r>
              <a:rPr lang="en-US" sz="2400" dirty="0" smtClean="0"/>
              <a:t>Centralising this work in the Global Forum will further assist jurisdictions in speedily implementing AEOI, by reducing the need for each jurisdiction to conduct its own assessment of the information security practices of each of the many jurisdictions committed to implementing AEOI. </a:t>
            </a:r>
          </a:p>
          <a:p>
            <a:pPr algn="just"/>
            <a:r>
              <a:rPr lang="en-US" sz="2400" dirty="0" smtClean="0"/>
              <a:t>The process is now underway with the first batch of around 50 assessments due to be finalised by the end of 2015 and the assessments with respect to the remaining committed jurisdictions due to be finalised by mid-2016.</a:t>
            </a:r>
            <a:endParaRPr lang="en-US" sz="2400"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37</a:t>
            </a:fld>
            <a:endParaRPr lang="en-US" dirty="0"/>
          </a:p>
        </p:txBody>
      </p:sp>
      <p:sp>
        <p:nvSpPr>
          <p:cNvPr id="4" name="Footer Placeholder 3"/>
          <p:cNvSpPr>
            <a:spLocks noGrp="1"/>
          </p:cNvSpPr>
          <p:nvPr>
            <p:ph type="ftr" sz="quarter" idx="11"/>
          </p:nvPr>
        </p:nvSpPr>
        <p:spPr/>
        <p:txBody>
          <a:bodyPr/>
          <a:lstStyle/>
          <a:p>
            <a:r>
              <a:rPr lang="en-US" smtClean="0"/>
              <a:t>16-01-2016</a:t>
            </a:r>
            <a:endParaRPr lang="en-US" dirty="0"/>
          </a:p>
        </p:txBody>
      </p:sp>
    </p:spTree>
    <p:extLst>
      <p:ext uri="{BB962C8B-B14F-4D97-AF65-F5344CB8AC3E}">
        <p14:creationId xmlns:p14="http://schemas.microsoft.com/office/powerpoint/2010/main" val="786265344"/>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620000" cy="334962"/>
          </a:xfrm>
        </p:spPr>
        <p:txBody>
          <a:bodyPr/>
          <a:lstStyle/>
          <a:p>
            <a:r>
              <a:rPr lang="en-IN" sz="2400" b="1" dirty="0">
                <a:latin typeface="Calibri" panose="020F0502020204030204" pitchFamily="34" charset="0"/>
              </a:rPr>
              <a:t>CoMAA and OECD Standard</a:t>
            </a:r>
            <a:endParaRPr lang="en-US" sz="2400" dirty="0"/>
          </a:p>
        </p:txBody>
      </p:sp>
      <p:sp>
        <p:nvSpPr>
          <p:cNvPr id="3" name="Content Placeholder 2"/>
          <p:cNvSpPr>
            <a:spLocks noGrp="1"/>
          </p:cNvSpPr>
          <p:nvPr>
            <p:ph idx="1"/>
          </p:nvPr>
        </p:nvSpPr>
        <p:spPr>
          <a:xfrm>
            <a:off x="381000" y="685800"/>
            <a:ext cx="7620000" cy="5715000"/>
          </a:xfrm>
        </p:spPr>
        <p:txBody>
          <a:bodyPr>
            <a:normAutofit/>
          </a:bodyPr>
          <a:lstStyle/>
          <a:p>
            <a:pPr marL="114300" indent="0">
              <a:spcAft>
                <a:spcPts val="1200"/>
              </a:spcAft>
              <a:buNone/>
            </a:pPr>
            <a:r>
              <a:rPr lang="en-US" sz="2400" b="1" dirty="0" smtClean="0"/>
              <a:t>Confidentiality of </a:t>
            </a:r>
            <a:r>
              <a:rPr lang="en-US" sz="2400" b="1" dirty="0"/>
              <a:t>the information </a:t>
            </a:r>
            <a:r>
              <a:rPr lang="en-US" sz="2400" b="1" dirty="0" smtClean="0"/>
              <a:t>exchanged</a:t>
            </a:r>
          </a:p>
          <a:p>
            <a:pPr algn="just">
              <a:spcAft>
                <a:spcPts val="1200"/>
              </a:spcAft>
            </a:pPr>
            <a:r>
              <a:rPr lang="en-US" sz="2400" dirty="0" smtClean="0"/>
              <a:t>The </a:t>
            </a:r>
            <a:r>
              <a:rPr lang="en-US" sz="2400" dirty="0"/>
              <a:t>Standard contains specific rules on the confidentiality of the information exchanged and the underlying international </a:t>
            </a:r>
            <a:r>
              <a:rPr lang="en-US" sz="2400" b="1" dirty="0"/>
              <a:t>legal exchange instruments already contain safeguards </a:t>
            </a:r>
            <a:r>
              <a:rPr lang="en-US" sz="2400" dirty="0"/>
              <a:t>in this regard. </a:t>
            </a:r>
            <a:endParaRPr lang="en-US" sz="2400" dirty="0" smtClean="0"/>
          </a:p>
          <a:p>
            <a:pPr algn="just"/>
            <a:r>
              <a:rPr lang="en-US" sz="2400" dirty="0" smtClean="0"/>
              <a:t>Where the Standard is </a:t>
            </a:r>
            <a:r>
              <a:rPr lang="en-US" sz="2400" dirty="0"/>
              <a:t>not met (whether in law or in practice), countries will not exchange information automatically. </a:t>
            </a:r>
          </a:p>
        </p:txBody>
      </p:sp>
      <p:sp>
        <p:nvSpPr>
          <p:cNvPr id="5" name="Slide Number Placeholder 4"/>
          <p:cNvSpPr>
            <a:spLocks noGrp="1"/>
          </p:cNvSpPr>
          <p:nvPr>
            <p:ph type="sldNum" sz="quarter" idx="12"/>
          </p:nvPr>
        </p:nvSpPr>
        <p:spPr/>
        <p:txBody>
          <a:bodyPr/>
          <a:lstStyle/>
          <a:p>
            <a:fld id="{B6F15528-21DE-4FAA-801E-634DDDAF4B2B}" type="slidenum">
              <a:rPr lang="en-US" smtClean="0"/>
              <a:pPr/>
              <a:t>38</a:t>
            </a:fld>
            <a:endParaRPr lang="en-US" dirty="0"/>
          </a:p>
        </p:txBody>
      </p:sp>
      <p:sp>
        <p:nvSpPr>
          <p:cNvPr id="4" name="Footer Placeholder 3"/>
          <p:cNvSpPr>
            <a:spLocks noGrp="1"/>
          </p:cNvSpPr>
          <p:nvPr>
            <p:ph type="ftr" sz="quarter" idx="11"/>
          </p:nvPr>
        </p:nvSpPr>
        <p:spPr/>
        <p:txBody>
          <a:bodyPr/>
          <a:lstStyle/>
          <a:p>
            <a:r>
              <a:rPr lang="en-US" smtClean="0"/>
              <a:t>16-01-2016</a:t>
            </a:r>
            <a:endParaRPr lang="en-US" dirty="0"/>
          </a:p>
        </p:txBody>
      </p:sp>
    </p:spTree>
    <p:extLst>
      <p:ext uri="{BB962C8B-B14F-4D97-AF65-F5344CB8AC3E}">
        <p14:creationId xmlns:p14="http://schemas.microsoft.com/office/powerpoint/2010/main" val="2686145976"/>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5112" y="76200"/>
            <a:ext cx="7620000" cy="609600"/>
          </a:xfrm>
        </p:spPr>
        <p:txBody>
          <a:bodyPr/>
          <a:lstStyle/>
          <a:p>
            <a:r>
              <a:rPr lang="en-US" sz="2800" b="1" dirty="0">
                <a:solidFill>
                  <a:schemeClr val="dk1"/>
                </a:solidFill>
                <a:latin typeface="+mn-lt"/>
              </a:rPr>
              <a:t>Foreign Account Tax Compliance Act (FATCA) </a:t>
            </a:r>
            <a:endParaRPr lang="en-US" sz="2800" b="1" dirty="0">
              <a:latin typeface="+mn-lt"/>
            </a:endParaRPr>
          </a:p>
        </p:txBody>
      </p:sp>
      <p:sp>
        <p:nvSpPr>
          <p:cNvPr id="3" name="Content Placeholder 2"/>
          <p:cNvSpPr>
            <a:spLocks noGrp="1"/>
          </p:cNvSpPr>
          <p:nvPr>
            <p:ph idx="1"/>
          </p:nvPr>
        </p:nvSpPr>
        <p:spPr>
          <a:xfrm>
            <a:off x="150312" y="685800"/>
            <a:ext cx="8155488" cy="5867400"/>
          </a:xfrm>
        </p:spPr>
        <p:txBody>
          <a:bodyPr>
            <a:noAutofit/>
          </a:bodyPr>
          <a:lstStyle/>
          <a:p>
            <a:pPr algn="just"/>
            <a:r>
              <a:rPr lang="en-US" sz="2000" dirty="0"/>
              <a:t>FATCA is a </a:t>
            </a:r>
            <a:r>
              <a:rPr lang="en-US" sz="2000" b="1" dirty="0"/>
              <a:t>USA law</a:t>
            </a:r>
            <a:r>
              <a:rPr lang="en-US" sz="2000" dirty="0"/>
              <a:t> which seeks to facilitate flow of financial information. </a:t>
            </a:r>
            <a:endParaRPr lang="en-US" sz="2000" dirty="0" smtClean="0"/>
          </a:p>
          <a:p>
            <a:pPr algn="just"/>
            <a:r>
              <a:rPr lang="en-US" sz="2000" dirty="0" smtClean="0"/>
              <a:t>FATCA </a:t>
            </a:r>
            <a:r>
              <a:rPr lang="en-US" sz="2000" dirty="0">
                <a:solidFill>
                  <a:srgbClr val="0A0906"/>
                </a:solidFill>
              </a:rPr>
              <a:t>requires</a:t>
            </a:r>
            <a:r>
              <a:rPr lang="en-US" sz="2000" dirty="0"/>
              <a:t> Indian banks </a:t>
            </a:r>
            <a:r>
              <a:rPr lang="en-US" sz="2000" b="1" dirty="0"/>
              <a:t>to reveal account information of persons connected to the </a:t>
            </a:r>
            <a:r>
              <a:rPr lang="en-US" sz="2000" b="1" dirty="0" smtClean="0"/>
              <a:t>USA</a:t>
            </a:r>
          </a:p>
          <a:p>
            <a:pPr algn="just"/>
            <a:r>
              <a:rPr lang="en-US" sz="2000" dirty="0" smtClean="0"/>
              <a:t>India </a:t>
            </a:r>
            <a:r>
              <a:rPr lang="en-US" sz="2000" dirty="0"/>
              <a:t>signed a </a:t>
            </a:r>
            <a:r>
              <a:rPr lang="en-US" sz="2000" b="1" dirty="0"/>
              <a:t>Model 1 (reciprocal) IGA</a:t>
            </a:r>
            <a:r>
              <a:rPr lang="en-US" sz="2000" dirty="0"/>
              <a:t> with the U.S which is notified vide Notification No. 77/2015 dated 30-9-2015. For effective implementation of FATCA, Rules 115G to 115H has been notified vide Notification no. 62/2015 dated 7-8-2015. </a:t>
            </a:r>
            <a:endParaRPr lang="en-US" sz="2000" dirty="0" smtClean="0"/>
          </a:p>
          <a:p>
            <a:pPr algn="just"/>
            <a:r>
              <a:rPr lang="en-US" sz="2000" dirty="0" smtClean="0"/>
              <a:t>The </a:t>
            </a:r>
            <a:r>
              <a:rPr lang="en-US" sz="2000" dirty="0"/>
              <a:t>IGA would require Indian financial </a:t>
            </a:r>
            <a:r>
              <a:rPr lang="en-US" sz="2000" dirty="0" smtClean="0"/>
              <a:t>institutions </a:t>
            </a:r>
            <a:r>
              <a:rPr lang="en-US" sz="2000" dirty="0"/>
              <a:t>i.e. an insurance company, bank, or mutual fund</a:t>
            </a:r>
            <a:r>
              <a:rPr lang="en-US" sz="2000" dirty="0" smtClean="0"/>
              <a:t> </a:t>
            </a:r>
            <a:r>
              <a:rPr lang="en-US" sz="2000" dirty="0"/>
              <a:t>to report information on U.S. account holders to India’s CBDT, which would then share the information with the U.S. IRS. </a:t>
            </a:r>
            <a:endParaRPr lang="en-US" sz="2000" dirty="0" smtClean="0"/>
          </a:p>
          <a:p>
            <a:pPr algn="just"/>
            <a:r>
              <a:rPr lang="en-US" sz="2000" dirty="0"/>
              <a:t>Indian Financial Institutions must </a:t>
            </a:r>
            <a:r>
              <a:rPr lang="en-US" sz="2000" b="1" dirty="0"/>
              <a:t>report account numbers, balances, names, addresses, and U.S. identification numbers</a:t>
            </a:r>
            <a:r>
              <a:rPr lang="en-US" sz="2000" dirty="0"/>
              <a:t>. There is punitive 30% withholding tax on any financial institution that fails to report.</a:t>
            </a:r>
          </a:p>
          <a:p>
            <a:pPr algn="just"/>
            <a:r>
              <a:rPr lang="en-US" sz="2000" dirty="0" smtClean="0"/>
              <a:t>The </a:t>
            </a:r>
            <a:r>
              <a:rPr lang="en-US" sz="2000" dirty="0"/>
              <a:t>agreement would provide the IRS, </a:t>
            </a:r>
            <a:r>
              <a:rPr lang="en-US" sz="2000" b="1" dirty="0"/>
              <a:t>access to details of all offshore accounts and assets beyond a threshold limit held by American citizens </a:t>
            </a:r>
            <a:r>
              <a:rPr lang="en-US" sz="2000" dirty="0"/>
              <a:t>in India, while a reciprocal arrangement would be offered for Indian tax authorities as well.</a:t>
            </a:r>
          </a:p>
          <a:p>
            <a:endParaRPr lang="en-US" sz="2000"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39</a:t>
            </a:fld>
            <a:endParaRPr lang="en-US" dirty="0"/>
          </a:p>
        </p:txBody>
      </p:sp>
      <p:sp>
        <p:nvSpPr>
          <p:cNvPr id="5" name="Footer Placeholder 4"/>
          <p:cNvSpPr>
            <a:spLocks noGrp="1"/>
          </p:cNvSpPr>
          <p:nvPr>
            <p:ph type="ftr" sz="quarter" idx="11"/>
          </p:nvPr>
        </p:nvSpPr>
        <p:spPr/>
        <p:txBody>
          <a:bodyPr/>
          <a:lstStyle/>
          <a:p>
            <a:r>
              <a:rPr lang="en-US" smtClean="0"/>
              <a:t>16-01-2016</a:t>
            </a:r>
            <a:endParaRPr lang="en-US" dirty="0"/>
          </a:p>
        </p:txBody>
      </p:sp>
    </p:spTree>
    <p:extLst>
      <p:ext uri="{BB962C8B-B14F-4D97-AF65-F5344CB8AC3E}">
        <p14:creationId xmlns:p14="http://schemas.microsoft.com/office/powerpoint/2010/main" val="298015793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57200" y="46038"/>
            <a:ext cx="7620000" cy="868362"/>
          </a:xfrm>
        </p:spPr>
        <p:txBody>
          <a:bodyPr/>
          <a:lstStyle/>
          <a:p>
            <a:r>
              <a:rPr lang="en-IN" sz="4000" dirty="0" smtClean="0">
                <a:latin typeface="+mn-lt"/>
              </a:rPr>
              <a:t>Overview</a:t>
            </a:r>
            <a:endParaRPr lang="en-IN" sz="4000" dirty="0">
              <a:latin typeface="+mn-lt"/>
            </a:endParaRPr>
          </a:p>
        </p:txBody>
      </p:sp>
      <p:sp>
        <p:nvSpPr>
          <p:cNvPr id="3" name="Content Placeholder 2"/>
          <p:cNvSpPr>
            <a:spLocks noGrp="1"/>
          </p:cNvSpPr>
          <p:nvPr>
            <p:ph sz="half" idx="2"/>
          </p:nvPr>
        </p:nvSpPr>
        <p:spPr>
          <a:xfrm>
            <a:off x="381000" y="960120"/>
            <a:ext cx="7696200" cy="5516880"/>
          </a:xfrm>
        </p:spPr>
        <p:txBody>
          <a:bodyPr>
            <a:noAutofit/>
          </a:bodyPr>
          <a:lstStyle/>
          <a:p>
            <a:pPr marL="457200" indent="-457200" algn="just">
              <a:spcBef>
                <a:spcPts val="600"/>
              </a:spcBef>
              <a:buNone/>
            </a:pPr>
            <a:r>
              <a:rPr lang="en-IN" sz="2200" b="1" dirty="0" smtClean="0"/>
              <a:t>A.	</a:t>
            </a:r>
            <a:r>
              <a:rPr lang="en-IN" sz="2400" b="1" dirty="0" smtClean="0"/>
              <a:t>Exchange of Information [EoI] Article under the Model Conventions on Income and on Capita</a:t>
            </a:r>
            <a:r>
              <a:rPr lang="en-IN" sz="2200" b="1" dirty="0" smtClean="0"/>
              <a:t>l</a:t>
            </a:r>
          </a:p>
          <a:p>
            <a:pPr marL="457200" lvl="1" algn="just">
              <a:spcBef>
                <a:spcPts val="600"/>
              </a:spcBef>
              <a:buClrTx/>
            </a:pPr>
            <a:r>
              <a:rPr lang="en-IN" sz="2200" dirty="0" smtClean="0"/>
              <a:t>The </a:t>
            </a:r>
            <a:r>
              <a:rPr lang="en-IN" sz="2200" b="1" dirty="0" smtClean="0"/>
              <a:t>Draft OECD Model </a:t>
            </a:r>
            <a:r>
              <a:rPr lang="en-IN" sz="2200" dirty="0" smtClean="0"/>
              <a:t>was first developed on 1963 which contained Article on EoI.</a:t>
            </a:r>
          </a:p>
          <a:p>
            <a:pPr marL="457200" algn="just">
              <a:spcBef>
                <a:spcPts val="600"/>
              </a:spcBef>
              <a:buClrTx/>
            </a:pPr>
            <a:r>
              <a:rPr lang="en-IN" sz="2200" dirty="0"/>
              <a:t>Until 8</a:t>
            </a:r>
            <a:r>
              <a:rPr lang="en-IN" sz="2200" baseline="30000" dirty="0"/>
              <a:t>th</a:t>
            </a:r>
            <a:r>
              <a:rPr lang="en-IN" sz="2200" dirty="0"/>
              <a:t> Edition released in 2010 Art 26 of the OECD Model Convention contained the </a:t>
            </a:r>
            <a:r>
              <a:rPr lang="en-IN" sz="2200" b="1" dirty="0"/>
              <a:t>pre-updated version of Art 26</a:t>
            </a:r>
          </a:p>
          <a:p>
            <a:pPr marL="457200" algn="just">
              <a:spcBef>
                <a:spcPts val="600"/>
              </a:spcBef>
              <a:buClrTx/>
            </a:pPr>
            <a:r>
              <a:rPr lang="en-IN" sz="2200" b="1" dirty="0"/>
              <a:t>On 17</a:t>
            </a:r>
            <a:r>
              <a:rPr lang="en-IN" sz="2200" b="1" baseline="30000" dirty="0"/>
              <a:t>th</a:t>
            </a:r>
            <a:r>
              <a:rPr lang="en-IN" sz="2200" b="1" dirty="0"/>
              <a:t> July, 2012 Update to Art 26 </a:t>
            </a:r>
            <a:r>
              <a:rPr lang="en-IN" sz="2200" dirty="0"/>
              <a:t>and its commentary was approved by OECD Council which extensively revised the commentary on Art 26.</a:t>
            </a:r>
          </a:p>
          <a:p>
            <a:pPr marL="457200" algn="just">
              <a:spcBef>
                <a:spcPts val="600"/>
              </a:spcBef>
              <a:buClrTx/>
            </a:pPr>
            <a:r>
              <a:rPr lang="en-IN" sz="2200" dirty="0"/>
              <a:t>In the update, in para 2 of Art 26 the following sentence was added: </a:t>
            </a:r>
          </a:p>
          <a:p>
            <a:pPr marL="777240" lvl="2" indent="0" algn="just">
              <a:spcBef>
                <a:spcPts val="600"/>
              </a:spcBef>
              <a:buNone/>
            </a:pPr>
            <a:r>
              <a:rPr lang="en-IN" sz="1800" dirty="0"/>
              <a:t>“</a:t>
            </a:r>
            <a:r>
              <a:rPr lang="en-US" sz="1800" b="1" i="1" dirty="0"/>
              <a:t>Notwithstanding the foregoing, information received by a Contracting State may be used for other purposes </a:t>
            </a:r>
            <a:r>
              <a:rPr lang="en-US" sz="1800" b="1" i="1" u="sng" dirty="0"/>
              <a:t>when such information may be used for such other purposes under the laws of both States</a:t>
            </a:r>
            <a:r>
              <a:rPr lang="en-US" sz="1800" b="1" i="1" dirty="0"/>
              <a:t> and the competent authority of the supplying State authorises such use.”</a:t>
            </a:r>
            <a:endParaRPr lang="en-IN" sz="1800" dirty="0"/>
          </a:p>
          <a:p>
            <a:pPr lvl="1" algn="just">
              <a:spcBef>
                <a:spcPts val="600"/>
              </a:spcBef>
              <a:buClrTx/>
              <a:buFont typeface="Wingdings" panose="05000000000000000000" pitchFamily="2" charset="2"/>
              <a:buChar char="§"/>
            </a:pPr>
            <a:endParaRPr lang="en-IN" sz="2200" dirty="0" smtClean="0"/>
          </a:p>
        </p:txBody>
      </p:sp>
      <p:sp>
        <p:nvSpPr>
          <p:cNvPr id="4" name="Slide Number Placeholder 3"/>
          <p:cNvSpPr>
            <a:spLocks noGrp="1"/>
          </p:cNvSpPr>
          <p:nvPr>
            <p:ph type="sldNum" sz="quarter" idx="12"/>
          </p:nvPr>
        </p:nvSpPr>
        <p:spPr/>
        <p:txBody>
          <a:bodyPr/>
          <a:lstStyle/>
          <a:p>
            <a:fld id="{B6F15528-21DE-4FAA-801E-634DDDAF4B2B}" type="slidenum">
              <a:rPr lang="en-US" smtClean="0"/>
              <a:pPr/>
              <a:t>4</a:t>
            </a:fld>
            <a:endParaRPr lang="en-US" dirty="0"/>
          </a:p>
        </p:txBody>
      </p:sp>
      <p:sp>
        <p:nvSpPr>
          <p:cNvPr id="2" name="Footer Placeholder 1"/>
          <p:cNvSpPr>
            <a:spLocks noGrp="1"/>
          </p:cNvSpPr>
          <p:nvPr>
            <p:ph type="ftr" sz="quarter" idx="11"/>
          </p:nvPr>
        </p:nvSpPr>
        <p:spPr/>
        <p:txBody>
          <a:bodyPr/>
          <a:lstStyle/>
          <a:p>
            <a:r>
              <a:rPr lang="en-US" smtClean="0"/>
              <a:t>16-01-2016</a:t>
            </a:r>
            <a:endParaRPr lang="en-US" dirty="0"/>
          </a:p>
        </p:txBody>
      </p:sp>
    </p:spTree>
    <p:extLst>
      <p:ext uri="{BB962C8B-B14F-4D97-AF65-F5344CB8AC3E}">
        <p14:creationId xmlns:p14="http://schemas.microsoft.com/office/powerpoint/2010/main" val="4257293726"/>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620000" cy="334962"/>
          </a:xfrm>
        </p:spPr>
        <p:txBody>
          <a:bodyPr/>
          <a:lstStyle/>
          <a:p>
            <a:r>
              <a:rPr lang="en-IN" sz="2400" b="1" dirty="0">
                <a:latin typeface="Calibri" panose="020F0502020204030204" pitchFamily="34" charset="0"/>
              </a:rPr>
              <a:t>AEoI Contd…</a:t>
            </a:r>
            <a:endParaRPr lang="en-US" sz="2400" dirty="0"/>
          </a:p>
        </p:txBody>
      </p:sp>
      <p:sp>
        <p:nvSpPr>
          <p:cNvPr id="3" name="Content Placeholder 2"/>
          <p:cNvSpPr>
            <a:spLocks noGrp="1"/>
          </p:cNvSpPr>
          <p:nvPr>
            <p:ph idx="1"/>
          </p:nvPr>
        </p:nvSpPr>
        <p:spPr>
          <a:xfrm>
            <a:off x="381000" y="685800"/>
            <a:ext cx="7620000" cy="5715000"/>
          </a:xfrm>
        </p:spPr>
        <p:txBody>
          <a:bodyPr>
            <a:normAutofit fontScale="92500" lnSpcReduction="10000"/>
          </a:bodyPr>
          <a:lstStyle/>
          <a:p>
            <a:pPr marL="114300" indent="0">
              <a:buNone/>
            </a:pPr>
            <a:r>
              <a:rPr lang="en-US" sz="2400" b="1" dirty="0" smtClean="0"/>
              <a:t>Main differences </a:t>
            </a:r>
            <a:r>
              <a:rPr lang="en-US" sz="2400" b="1" dirty="0"/>
              <a:t>between the Standard and </a:t>
            </a:r>
            <a:r>
              <a:rPr lang="en-US" sz="2400" b="1" dirty="0" smtClean="0"/>
              <a:t>FATCA </a:t>
            </a:r>
            <a:endParaRPr lang="en-US" sz="2400" dirty="0"/>
          </a:p>
          <a:p>
            <a:pPr algn="just"/>
            <a:r>
              <a:rPr lang="en-US" sz="2400" dirty="0" smtClean="0"/>
              <a:t>The Standard consists of a fully reciprocal automatic exchange system from which </a:t>
            </a:r>
            <a:r>
              <a:rPr lang="en-US" sz="2400" b="1" dirty="0" smtClean="0"/>
              <a:t>US specificities </a:t>
            </a:r>
            <a:r>
              <a:rPr lang="en-US" sz="2400" dirty="0" smtClean="0"/>
              <a:t>have been removed. </a:t>
            </a:r>
          </a:p>
          <a:p>
            <a:pPr algn="just"/>
            <a:r>
              <a:rPr lang="en-US" sz="2400" dirty="0" smtClean="0"/>
              <a:t>It is </a:t>
            </a:r>
            <a:r>
              <a:rPr lang="en-US" sz="2400" b="1" dirty="0"/>
              <a:t>based on residence </a:t>
            </a:r>
            <a:r>
              <a:rPr lang="en-US" sz="2400" dirty="0"/>
              <a:t>and unlike FATCA does </a:t>
            </a:r>
            <a:r>
              <a:rPr lang="en-US" sz="2400" b="1" dirty="0"/>
              <a:t>not </a:t>
            </a:r>
            <a:r>
              <a:rPr lang="en-US" sz="2400" dirty="0"/>
              <a:t>refer to </a:t>
            </a:r>
            <a:r>
              <a:rPr lang="en-US" sz="2400" b="1" dirty="0"/>
              <a:t>citizenship. </a:t>
            </a:r>
            <a:endParaRPr lang="en-US" sz="2400" b="1" dirty="0" smtClean="0"/>
          </a:p>
          <a:p>
            <a:pPr algn="just"/>
            <a:r>
              <a:rPr lang="en-US" sz="2400" dirty="0" smtClean="0"/>
              <a:t>Terms</a:t>
            </a:r>
            <a:r>
              <a:rPr lang="en-US" sz="2400" dirty="0"/>
              <a:t>, concepts and approaches have been standardised allowing countries to use the system without having to negotiate individual annexes. </a:t>
            </a:r>
            <a:endParaRPr lang="en-US" sz="2400" dirty="0" smtClean="0"/>
          </a:p>
          <a:p>
            <a:pPr algn="just"/>
            <a:r>
              <a:rPr lang="en-US" sz="2400" dirty="0" smtClean="0"/>
              <a:t>Unlike </a:t>
            </a:r>
            <a:r>
              <a:rPr lang="en-US" sz="2400" dirty="0"/>
              <a:t>FATCA, the Standard </a:t>
            </a:r>
            <a:r>
              <a:rPr lang="en-US" sz="2400" b="1" dirty="0"/>
              <a:t>does not provide for thresholds for pre-existing individual accounts</a:t>
            </a:r>
            <a:r>
              <a:rPr lang="en-US" sz="2400" dirty="0"/>
              <a:t>, but it includes a </a:t>
            </a:r>
            <a:r>
              <a:rPr lang="en-US" sz="2400" b="1" dirty="0"/>
              <a:t>residence address test </a:t>
            </a:r>
            <a:r>
              <a:rPr lang="en-US" sz="2400" dirty="0"/>
              <a:t>building on the EU savings directive. </a:t>
            </a:r>
            <a:endParaRPr lang="en-US" sz="2400" dirty="0" smtClean="0"/>
          </a:p>
          <a:p>
            <a:pPr algn="just"/>
            <a:r>
              <a:rPr lang="en-US" sz="2400" dirty="0" smtClean="0"/>
              <a:t>It </a:t>
            </a:r>
            <a:r>
              <a:rPr lang="en-US" sz="2400" dirty="0"/>
              <a:t>also provides for a simplified indicia search for such accounts. </a:t>
            </a:r>
            <a:endParaRPr lang="en-US" sz="2400" dirty="0" smtClean="0"/>
          </a:p>
          <a:p>
            <a:pPr algn="just"/>
            <a:r>
              <a:rPr lang="en-US" sz="2400" dirty="0" smtClean="0"/>
              <a:t>It has </a:t>
            </a:r>
            <a:r>
              <a:rPr lang="en-US" sz="2400" b="1" dirty="0"/>
              <a:t>special rules dealing with certain investment entities </a:t>
            </a:r>
            <a:r>
              <a:rPr lang="en-US" sz="2400" dirty="0"/>
              <a:t>where they are based in jurisdictions that do not participate in automatic exchange under the </a:t>
            </a:r>
            <a:r>
              <a:rPr lang="en-US" sz="2400" dirty="0" smtClean="0"/>
              <a:t>Standard.</a:t>
            </a:r>
            <a:endParaRPr lang="en-US" sz="2400"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40</a:t>
            </a:fld>
            <a:endParaRPr lang="en-US" dirty="0"/>
          </a:p>
        </p:txBody>
      </p:sp>
      <p:sp>
        <p:nvSpPr>
          <p:cNvPr id="4" name="Footer Placeholder 3"/>
          <p:cNvSpPr>
            <a:spLocks noGrp="1"/>
          </p:cNvSpPr>
          <p:nvPr>
            <p:ph type="ftr" sz="quarter" idx="11"/>
          </p:nvPr>
        </p:nvSpPr>
        <p:spPr/>
        <p:txBody>
          <a:bodyPr/>
          <a:lstStyle/>
          <a:p>
            <a:r>
              <a:rPr lang="en-US" smtClean="0"/>
              <a:t>16-01-2016</a:t>
            </a:r>
            <a:endParaRPr lang="en-US" dirty="0"/>
          </a:p>
        </p:txBody>
      </p:sp>
    </p:spTree>
    <p:extLst>
      <p:ext uri="{BB962C8B-B14F-4D97-AF65-F5344CB8AC3E}">
        <p14:creationId xmlns:p14="http://schemas.microsoft.com/office/powerpoint/2010/main" val="2348637647"/>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57200" y="46038"/>
            <a:ext cx="7543800" cy="715962"/>
          </a:xfrm>
        </p:spPr>
        <p:txBody>
          <a:bodyPr/>
          <a:lstStyle/>
          <a:p>
            <a:pPr algn="just">
              <a:spcAft>
                <a:spcPts val="1000"/>
              </a:spcAft>
            </a:pPr>
            <a:r>
              <a:rPr lang="en-US" sz="2000" b="1" dirty="0">
                <a:solidFill>
                  <a:schemeClr val="tx1"/>
                </a:solidFill>
                <a:latin typeface="Calibri" panose="020F0502020204030204" pitchFamily="34" charset="0"/>
              </a:rPr>
              <a:t>Multilateral Competent Authority Agreement on Automatic Exchange of Financial Account Information [MCAA</a:t>
            </a:r>
            <a:r>
              <a:rPr lang="en-US" sz="2000" b="1" dirty="0" smtClean="0">
                <a:solidFill>
                  <a:schemeClr val="tx1"/>
                </a:solidFill>
                <a:latin typeface="Calibri" panose="020F0502020204030204" pitchFamily="34" charset="0"/>
              </a:rPr>
              <a:t>][As at 21-12-15, 78 Countries signed. India signed on 3-6-15]</a:t>
            </a:r>
            <a:endParaRPr lang="en-US" sz="2000" b="1" dirty="0">
              <a:solidFill>
                <a:schemeClr val="tx1"/>
              </a:solidFill>
              <a:latin typeface="Calibri" panose="020F0502020204030204" pitchFamily="34" charset="0"/>
            </a:endParaRPr>
          </a:p>
        </p:txBody>
      </p:sp>
      <p:sp>
        <p:nvSpPr>
          <p:cNvPr id="7" name="Content Placeholder 6"/>
          <p:cNvSpPr>
            <a:spLocks noGrp="1"/>
          </p:cNvSpPr>
          <p:nvPr>
            <p:ph sz="half" idx="1"/>
          </p:nvPr>
        </p:nvSpPr>
        <p:spPr>
          <a:xfrm>
            <a:off x="457200" y="1143000"/>
            <a:ext cx="3657600" cy="4590288"/>
          </a:xfrm>
        </p:spPr>
        <p:txBody>
          <a:bodyPr>
            <a:normAutofit/>
          </a:bodyPr>
          <a:lstStyle/>
          <a:p>
            <a:pPr marL="228600">
              <a:buNone/>
            </a:pPr>
            <a:r>
              <a:rPr lang="en-IN" sz="1800" dirty="0" smtClean="0"/>
              <a:t>	</a:t>
            </a:r>
            <a:endParaRPr lang="en-IN" sz="1800"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41</a:t>
            </a:fld>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854337858"/>
              </p:ext>
            </p:extLst>
          </p:nvPr>
        </p:nvGraphicFramePr>
        <p:xfrm>
          <a:off x="361167" y="831714"/>
          <a:ext cx="7716033" cy="5852160"/>
        </p:xfrm>
        <a:graphic>
          <a:graphicData uri="http://schemas.openxmlformats.org/drawingml/2006/table">
            <a:tbl>
              <a:tblPr firstRow="1" bandRow="1">
                <a:tableStyleId>{5C22544A-7EE6-4342-B048-85BDC9FD1C3A}</a:tableStyleId>
              </a:tblPr>
              <a:tblGrid>
                <a:gridCol w="1145945"/>
                <a:gridCol w="6570088"/>
              </a:tblGrid>
              <a:tr h="34630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baseline="0" dirty="0" smtClean="0">
                          <a:effectLst/>
                        </a:rPr>
                        <a:t>Section</a:t>
                      </a:r>
                      <a:endParaRPr lang="en-US" sz="1800" baseline="0" dirty="0" smtClean="0">
                        <a:effectLs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baseline="0" dirty="0" smtClean="0">
                          <a:effectLst/>
                        </a:rPr>
                        <a:t>Section heading</a:t>
                      </a:r>
                      <a:endParaRPr lang="en-US" sz="1800" baseline="0" dirty="0" smtClean="0">
                        <a:effectLst/>
                        <a:latin typeface="Calibri" panose="020F0502020204030204" pitchFamily="34" charset="0"/>
                        <a:ea typeface="Calibri" panose="020F0502020204030204" pitchFamily="34" charset="0"/>
                        <a:cs typeface="Times New Roman" panose="02020603050405020304" pitchFamily="18" charset="0"/>
                      </a:endParaRPr>
                    </a:p>
                  </a:txBody>
                  <a:tcPr/>
                </a:tc>
              </a:tr>
              <a:tr h="346305">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0" baseline="0" dirty="0" smtClean="0">
                          <a:effectLst/>
                          <a:latin typeface="Calibri" panose="020F0502020204030204" pitchFamily="34" charset="0"/>
                          <a:ea typeface="Calibri" panose="020F0502020204030204" pitchFamily="34" charset="0"/>
                          <a:cs typeface="Times New Roman" panose="02020603050405020304" pitchFamily="18" charset="0"/>
                        </a:rPr>
                        <a:t>1</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b="0" i="0" u="none" strike="noStrike" kern="1200" baseline="0" dirty="0" smtClean="0">
                          <a:solidFill>
                            <a:schemeClr val="dk1"/>
                          </a:solidFill>
                          <a:latin typeface="+mn-lt"/>
                          <a:ea typeface="+mn-ea"/>
                          <a:cs typeface="+mn-cs"/>
                        </a:rPr>
                        <a:t>Definitions</a:t>
                      </a:r>
                      <a:endParaRPr lang="en-US" sz="1800" b="0" baseline="0" dirty="0" smtClean="0">
                        <a:effectLst/>
                        <a:latin typeface="Calibri" panose="020F0502020204030204" pitchFamily="34" charset="0"/>
                        <a:ea typeface="Calibri" panose="020F0502020204030204" pitchFamily="34" charset="0"/>
                        <a:cs typeface="Times New Roman" panose="02020603050405020304" pitchFamily="18" charset="0"/>
                      </a:endParaRPr>
                    </a:p>
                  </a:txBody>
                  <a:tcPr/>
                </a:tc>
              </a:tr>
              <a:tr h="346305">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0" baseline="0" dirty="0" smtClean="0">
                          <a:effectLst/>
                          <a:latin typeface="Calibri" panose="020F0502020204030204" pitchFamily="34" charset="0"/>
                          <a:ea typeface="Calibri" panose="020F0502020204030204" pitchFamily="34" charset="0"/>
                          <a:cs typeface="Times New Roman" panose="02020603050405020304" pitchFamily="18" charset="0"/>
                        </a:rPr>
                        <a:t>2</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b="1" i="0" u="none" strike="noStrike" kern="1200" baseline="0" dirty="0" smtClean="0">
                          <a:solidFill>
                            <a:schemeClr val="dk1"/>
                          </a:solidFill>
                          <a:latin typeface="+mn-lt"/>
                          <a:ea typeface="+mn-ea"/>
                          <a:cs typeface="+mn-cs"/>
                        </a:rPr>
                        <a:t>Exchange of Information with respect to Reportable Accounts</a:t>
                      </a:r>
                      <a:endParaRPr lang="en-US" sz="1800" b="1" baseline="0" dirty="0" smtClean="0">
                        <a:effectLst/>
                        <a:latin typeface="Calibri" panose="020F0502020204030204" pitchFamily="34" charset="0"/>
                        <a:ea typeface="Calibri" panose="020F0502020204030204" pitchFamily="34" charset="0"/>
                        <a:cs typeface="Times New Roman" panose="02020603050405020304" pitchFamily="18" charset="0"/>
                      </a:endParaRPr>
                    </a:p>
                  </a:txBody>
                  <a:tcPr/>
                </a:tc>
              </a:tr>
              <a:tr h="346305">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0" baseline="0" dirty="0" smtClean="0">
                          <a:effectLst/>
                          <a:latin typeface="Calibri" panose="020F0502020204030204" pitchFamily="34" charset="0"/>
                          <a:ea typeface="Calibri" panose="020F0502020204030204" pitchFamily="34" charset="0"/>
                          <a:cs typeface="Times New Roman" panose="02020603050405020304" pitchFamily="18" charset="0"/>
                        </a:rPr>
                        <a:t>3</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b="0" i="0" u="none" strike="noStrike" kern="1200" baseline="0" dirty="0" smtClean="0">
                          <a:solidFill>
                            <a:schemeClr val="dk1"/>
                          </a:solidFill>
                          <a:latin typeface="+mn-lt"/>
                          <a:ea typeface="+mn-ea"/>
                          <a:cs typeface="+mn-cs"/>
                        </a:rPr>
                        <a:t>Time and Manner of Exchange of Information</a:t>
                      </a:r>
                      <a:endParaRPr lang="en-US" sz="1800" b="0" baseline="0" dirty="0" smtClean="0">
                        <a:effectLst/>
                        <a:latin typeface="Calibri" panose="020F0502020204030204" pitchFamily="34" charset="0"/>
                        <a:ea typeface="Calibri" panose="020F0502020204030204" pitchFamily="34" charset="0"/>
                        <a:cs typeface="Times New Roman" panose="02020603050405020304" pitchFamily="18" charset="0"/>
                      </a:endParaRPr>
                    </a:p>
                  </a:txBody>
                  <a:tcPr/>
                </a:tc>
              </a:tr>
              <a:tr h="346305">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0" baseline="0" dirty="0" smtClean="0">
                          <a:effectLst/>
                          <a:latin typeface="Calibri" panose="020F0502020204030204" pitchFamily="34" charset="0"/>
                          <a:ea typeface="Calibri" panose="020F0502020204030204" pitchFamily="34" charset="0"/>
                          <a:cs typeface="Times New Roman" panose="02020603050405020304" pitchFamily="18" charset="0"/>
                        </a:rPr>
                        <a:t>4</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b="0" i="0" u="none" strike="noStrike" kern="1200" baseline="0" dirty="0" smtClean="0">
                          <a:solidFill>
                            <a:schemeClr val="dk1"/>
                          </a:solidFill>
                          <a:latin typeface="+mn-lt"/>
                          <a:ea typeface="+mn-ea"/>
                          <a:cs typeface="+mn-cs"/>
                        </a:rPr>
                        <a:t>Collaboration on Compliance and Enforcement</a:t>
                      </a:r>
                      <a:endParaRPr lang="en-US" sz="1800" b="0" baseline="0" dirty="0" smtClean="0">
                        <a:effectLst/>
                        <a:latin typeface="Calibri" panose="020F0502020204030204" pitchFamily="34" charset="0"/>
                        <a:ea typeface="Calibri" panose="020F0502020204030204" pitchFamily="34" charset="0"/>
                        <a:cs typeface="Times New Roman" panose="02020603050405020304" pitchFamily="18" charset="0"/>
                      </a:endParaRPr>
                    </a:p>
                  </a:txBody>
                  <a:tcPr/>
                </a:tc>
              </a:tr>
              <a:tr h="346305">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0" baseline="0" dirty="0" smtClean="0">
                          <a:effectLst/>
                          <a:latin typeface="Calibri" panose="020F0502020204030204" pitchFamily="34" charset="0"/>
                          <a:ea typeface="Calibri" panose="020F0502020204030204" pitchFamily="34" charset="0"/>
                          <a:cs typeface="Times New Roman" panose="02020603050405020304" pitchFamily="18" charset="0"/>
                        </a:rPr>
                        <a:t>5</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b="0" i="0" u="none" strike="noStrike" kern="1200" baseline="0" dirty="0" smtClean="0">
                          <a:solidFill>
                            <a:schemeClr val="dk1"/>
                          </a:solidFill>
                          <a:latin typeface="+mn-lt"/>
                          <a:ea typeface="+mn-ea"/>
                          <a:cs typeface="+mn-cs"/>
                        </a:rPr>
                        <a:t>Confidentiality and Data Safeguards</a:t>
                      </a:r>
                      <a:endParaRPr lang="en-US" sz="1800" b="0" baseline="0" dirty="0" smtClean="0">
                        <a:effectLst/>
                        <a:latin typeface="Calibri" panose="020F0502020204030204" pitchFamily="34" charset="0"/>
                        <a:ea typeface="Calibri" panose="020F0502020204030204" pitchFamily="34" charset="0"/>
                        <a:cs typeface="Times New Roman" panose="02020603050405020304" pitchFamily="18" charset="0"/>
                      </a:endParaRPr>
                    </a:p>
                  </a:txBody>
                  <a:tcPr/>
                </a:tc>
              </a:tr>
              <a:tr h="346305">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0" baseline="0" dirty="0" smtClean="0">
                          <a:effectLst/>
                          <a:latin typeface="Calibri" panose="020F0502020204030204" pitchFamily="34" charset="0"/>
                          <a:ea typeface="Calibri" panose="020F0502020204030204" pitchFamily="34" charset="0"/>
                          <a:cs typeface="Times New Roman" panose="02020603050405020304" pitchFamily="18" charset="0"/>
                        </a:rPr>
                        <a:t>6</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b="0" i="0" u="none" strike="noStrike" kern="1200" baseline="0" dirty="0" smtClean="0">
                          <a:solidFill>
                            <a:schemeClr val="dk1"/>
                          </a:solidFill>
                          <a:latin typeface="+mn-lt"/>
                          <a:ea typeface="+mn-ea"/>
                          <a:cs typeface="+mn-cs"/>
                        </a:rPr>
                        <a:t>Consultations and Amendments</a:t>
                      </a:r>
                      <a:endParaRPr lang="en-US" sz="1800" b="0" baseline="0" dirty="0" smtClean="0">
                        <a:effectLst/>
                        <a:latin typeface="Calibri" panose="020F0502020204030204" pitchFamily="34" charset="0"/>
                        <a:ea typeface="Calibri" panose="020F0502020204030204" pitchFamily="34" charset="0"/>
                        <a:cs typeface="Times New Roman" panose="02020603050405020304" pitchFamily="18" charset="0"/>
                      </a:endParaRPr>
                    </a:p>
                  </a:txBody>
                  <a:tcPr/>
                </a:tc>
              </a:tr>
              <a:tr h="346305">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0" baseline="0" dirty="0" smtClean="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7</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b="0" i="0" u="none" strike="noStrike" kern="1200" baseline="0" dirty="0" smtClean="0">
                          <a:solidFill>
                            <a:schemeClr val="dk1"/>
                          </a:solidFill>
                          <a:latin typeface="+mn-lt"/>
                          <a:ea typeface="+mn-ea"/>
                          <a:cs typeface="+mn-cs"/>
                        </a:rPr>
                        <a:t>Term of Agreement</a:t>
                      </a:r>
                      <a:endParaRPr lang="en-US" sz="1800" b="0" baseline="0" dirty="0" smtClean="0">
                        <a:solidFill>
                          <a:srgbClr val="00B050"/>
                        </a:solidFill>
                        <a:effectLst/>
                        <a:latin typeface="Calibri" panose="020F0502020204030204" pitchFamily="34" charset="0"/>
                        <a:ea typeface="Calibri" panose="020F0502020204030204" pitchFamily="34" charset="0"/>
                        <a:cs typeface="Times New Roman" panose="02020603050405020304" pitchFamily="18" charset="0"/>
                      </a:endParaRPr>
                    </a:p>
                  </a:txBody>
                  <a:tcPr/>
                </a:tc>
              </a:tr>
              <a:tr h="346305">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0" baseline="0" dirty="0" smtClean="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8</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b="0" i="0" u="none" strike="noStrike" kern="1200" baseline="0" dirty="0" smtClean="0">
                          <a:solidFill>
                            <a:schemeClr val="dk1"/>
                          </a:solidFill>
                          <a:latin typeface="+mn-lt"/>
                          <a:ea typeface="+mn-ea"/>
                          <a:cs typeface="+mn-cs"/>
                        </a:rPr>
                        <a:t>Co-ordinating Body Secretariat</a:t>
                      </a:r>
                      <a:endParaRPr lang="en-US" sz="1800" b="0" baseline="0" dirty="0" smtClean="0">
                        <a:solidFill>
                          <a:srgbClr val="00B050"/>
                        </a:solidFill>
                        <a:effectLst/>
                        <a:latin typeface="Calibri" panose="020F0502020204030204" pitchFamily="34" charset="0"/>
                        <a:ea typeface="Calibri" panose="020F0502020204030204" pitchFamily="34" charset="0"/>
                        <a:cs typeface="Times New Roman" panose="02020603050405020304" pitchFamily="18" charset="0"/>
                      </a:endParaRPr>
                    </a:p>
                  </a:txBody>
                  <a:tcPr/>
                </a:tc>
              </a:tr>
              <a:tr h="34630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b="1" baseline="0" dirty="0" smtClean="0">
                          <a:effectLst/>
                          <a:latin typeface="Calibri" panose="020F0502020204030204" pitchFamily="34" charset="0"/>
                        </a:rPr>
                        <a:t>Annex</a:t>
                      </a:r>
                      <a:endParaRPr lang="en-US" sz="1800" b="1" baseline="0" dirty="0" smtClean="0">
                        <a:effectLs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b="1" baseline="0" dirty="0" smtClean="0">
                          <a:effectLst/>
                          <a:latin typeface="Calibri" panose="020F0502020204030204" pitchFamily="34" charset="0"/>
                        </a:rPr>
                        <a:t>Annex heading</a:t>
                      </a:r>
                      <a:endParaRPr lang="en-US" sz="1800" b="1" baseline="0" dirty="0" smtClean="0">
                        <a:effectLst/>
                        <a:latin typeface="Calibri" panose="020F0502020204030204" pitchFamily="34" charset="0"/>
                        <a:ea typeface="Calibri" panose="020F0502020204030204" pitchFamily="34" charset="0"/>
                        <a:cs typeface="Times New Roman" panose="02020603050405020304" pitchFamily="18" charset="0"/>
                      </a:endParaRPr>
                    </a:p>
                  </a:txBody>
                  <a:tcPr/>
                </a:tc>
              </a:tr>
              <a:tr h="346305">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0" i="0" baseline="0" dirty="0" smtClean="0">
                          <a:effectLst/>
                          <a:latin typeface="Calibri" panose="020F0502020204030204" pitchFamily="34" charset="0"/>
                          <a:ea typeface="Calibri" panose="020F0502020204030204" pitchFamily="34" charset="0"/>
                          <a:cs typeface="Times New Roman" panose="02020603050405020304" pitchFamily="18" charset="0"/>
                        </a:rPr>
                        <a:t>A</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b="0" i="0" u="none" strike="noStrike" kern="1200" baseline="0" dirty="0" smtClean="0">
                          <a:solidFill>
                            <a:schemeClr val="dk1"/>
                          </a:solidFill>
                          <a:latin typeface="Calibri" panose="020F0502020204030204" pitchFamily="34" charset="0"/>
                          <a:ea typeface="+mn-ea"/>
                          <a:cs typeface="+mn-cs"/>
                        </a:rPr>
                        <a:t>List of Non-reciprocal Jurisdictions</a:t>
                      </a:r>
                      <a:endParaRPr lang="en-US" sz="1800" b="0" i="0" baseline="0" dirty="0" smtClean="0">
                        <a:effectLst/>
                        <a:latin typeface="Calibri" panose="020F0502020204030204" pitchFamily="34" charset="0"/>
                        <a:ea typeface="Calibri" panose="020F0502020204030204" pitchFamily="34" charset="0"/>
                        <a:cs typeface="Times New Roman" panose="02020603050405020304" pitchFamily="18" charset="0"/>
                      </a:endParaRPr>
                    </a:p>
                  </a:txBody>
                  <a:tcPr/>
                </a:tc>
              </a:tr>
              <a:tr h="346305">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0" i="0" baseline="0" dirty="0" smtClean="0">
                          <a:effectLst/>
                          <a:latin typeface="Calibri" panose="020F0502020204030204" pitchFamily="34" charset="0"/>
                          <a:ea typeface="Calibri" panose="020F0502020204030204" pitchFamily="34" charset="0"/>
                          <a:cs typeface="Times New Roman" panose="02020603050405020304" pitchFamily="18" charset="0"/>
                        </a:rPr>
                        <a:t>B</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b="0" i="0" u="none" strike="noStrike" kern="1200" baseline="0" dirty="0" smtClean="0">
                          <a:solidFill>
                            <a:schemeClr val="dk1"/>
                          </a:solidFill>
                          <a:latin typeface="Calibri" panose="020F0502020204030204" pitchFamily="34" charset="0"/>
                          <a:ea typeface="+mn-ea"/>
                          <a:cs typeface="+mn-cs"/>
                        </a:rPr>
                        <a:t>Transmission Methods</a:t>
                      </a:r>
                      <a:endParaRPr lang="en-US" sz="1800" b="0" i="0" baseline="0" dirty="0" smtClean="0">
                        <a:effectLst/>
                        <a:latin typeface="Calibri" panose="020F0502020204030204" pitchFamily="34" charset="0"/>
                        <a:ea typeface="Calibri" panose="020F0502020204030204" pitchFamily="34" charset="0"/>
                        <a:cs typeface="Times New Roman" panose="02020603050405020304" pitchFamily="18" charset="0"/>
                      </a:endParaRPr>
                    </a:p>
                  </a:txBody>
                  <a:tcPr/>
                </a:tc>
              </a:tr>
              <a:tr h="346305">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0" i="0" baseline="0" dirty="0" smtClean="0">
                          <a:effectLst/>
                          <a:latin typeface="Calibri" panose="020F0502020204030204" pitchFamily="34" charset="0"/>
                          <a:ea typeface="Calibri" panose="020F0502020204030204" pitchFamily="34" charset="0"/>
                          <a:cs typeface="Times New Roman" panose="02020603050405020304" pitchFamily="18" charset="0"/>
                        </a:rPr>
                        <a:t>C</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b="0" i="0" u="none" strike="noStrike" kern="1200" baseline="0" dirty="0" smtClean="0">
                          <a:solidFill>
                            <a:schemeClr val="dk1"/>
                          </a:solidFill>
                          <a:latin typeface="Calibri" panose="020F0502020204030204" pitchFamily="34" charset="0"/>
                          <a:ea typeface="+mn-ea"/>
                          <a:cs typeface="+mn-cs"/>
                        </a:rPr>
                        <a:t>Specified Data Safeguards</a:t>
                      </a:r>
                      <a:endParaRPr lang="en-US" sz="1800" b="0" i="0" baseline="0" dirty="0" smtClean="0">
                        <a:effectLst/>
                        <a:latin typeface="Calibri" panose="020F0502020204030204" pitchFamily="34" charset="0"/>
                        <a:ea typeface="Calibri" panose="020F0502020204030204" pitchFamily="34" charset="0"/>
                        <a:cs typeface="Times New Roman" panose="02020603050405020304" pitchFamily="18" charset="0"/>
                      </a:endParaRPr>
                    </a:p>
                  </a:txBody>
                  <a:tcPr/>
                </a:tc>
              </a:tr>
              <a:tr h="346305">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0" i="0" baseline="0" dirty="0" smtClean="0">
                          <a:effectLst/>
                          <a:latin typeface="Calibri" panose="020F0502020204030204" pitchFamily="34" charset="0"/>
                          <a:ea typeface="Calibri" panose="020F0502020204030204" pitchFamily="34" charset="0"/>
                          <a:cs typeface="Times New Roman" panose="02020603050405020304" pitchFamily="18" charset="0"/>
                        </a:rPr>
                        <a:t>D</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b="0" i="0" u="none" strike="noStrike" kern="1200" baseline="0" dirty="0" smtClean="0">
                          <a:solidFill>
                            <a:schemeClr val="dk1"/>
                          </a:solidFill>
                          <a:latin typeface="Calibri" panose="020F0502020204030204" pitchFamily="34" charset="0"/>
                          <a:ea typeface="+mn-ea"/>
                          <a:cs typeface="+mn-cs"/>
                        </a:rPr>
                        <a:t>Confidentiality Questionnaire</a:t>
                      </a:r>
                      <a:endParaRPr lang="en-US" sz="1800" b="0" i="0" baseline="0" dirty="0" smtClean="0">
                        <a:effectLst/>
                        <a:latin typeface="Calibri" panose="020F0502020204030204" pitchFamily="34" charset="0"/>
                        <a:ea typeface="Calibri" panose="020F0502020204030204" pitchFamily="34" charset="0"/>
                        <a:cs typeface="Times New Roman" panose="02020603050405020304" pitchFamily="18" charset="0"/>
                      </a:endParaRPr>
                    </a:p>
                  </a:txBody>
                  <a:tcPr/>
                </a:tc>
              </a:tr>
              <a:tr h="346305">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0" i="0" baseline="0" dirty="0" smtClean="0">
                          <a:effectLst/>
                          <a:latin typeface="Calibri" panose="020F0502020204030204" pitchFamily="34" charset="0"/>
                          <a:ea typeface="Calibri" panose="020F0502020204030204" pitchFamily="34" charset="0"/>
                          <a:cs typeface="Times New Roman" panose="02020603050405020304" pitchFamily="18" charset="0"/>
                        </a:rPr>
                        <a:t>E</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b="0" i="0" u="none" strike="noStrike" kern="1200" baseline="0" dirty="0" smtClean="0">
                          <a:solidFill>
                            <a:schemeClr val="dk1"/>
                          </a:solidFill>
                          <a:latin typeface="Calibri" panose="020F0502020204030204" pitchFamily="34" charset="0"/>
                          <a:ea typeface="+mn-ea"/>
                          <a:cs typeface="+mn-cs"/>
                        </a:rPr>
                        <a:t>Competent Authorities for which this is an Agreement in effect</a:t>
                      </a:r>
                      <a:endParaRPr lang="en-US" sz="1800" b="0" i="0" baseline="0" dirty="0" smtClean="0">
                        <a:effectLst/>
                        <a:latin typeface="Calibri" panose="020F0502020204030204" pitchFamily="34" charset="0"/>
                        <a:ea typeface="Calibri" panose="020F0502020204030204" pitchFamily="34" charset="0"/>
                        <a:cs typeface="Times New Roman" panose="02020603050405020304" pitchFamily="18" charset="0"/>
                      </a:endParaRPr>
                    </a:p>
                  </a:txBody>
                  <a:tcPr/>
                </a:tc>
              </a:tr>
              <a:tr h="346305">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0" i="0" baseline="0" dirty="0" smtClean="0">
                          <a:effectLst/>
                          <a:latin typeface="Calibri" panose="020F0502020204030204" pitchFamily="34" charset="0"/>
                          <a:ea typeface="Calibri" panose="020F0502020204030204" pitchFamily="34" charset="0"/>
                          <a:cs typeface="Times New Roman" panose="02020603050405020304" pitchFamily="18" charset="0"/>
                        </a:rPr>
                        <a:t>F</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b="0" i="0" u="none" strike="noStrike" kern="1200" baseline="0" dirty="0" smtClean="0">
                          <a:solidFill>
                            <a:schemeClr val="dk1"/>
                          </a:solidFill>
                          <a:latin typeface="Calibri" panose="020F0502020204030204" pitchFamily="34" charset="0"/>
                          <a:ea typeface="+mn-ea"/>
                          <a:cs typeface="+mn-cs"/>
                        </a:rPr>
                        <a:t>Intended Exchange Dates</a:t>
                      </a:r>
                      <a:endParaRPr lang="en-US" sz="1800" b="0" i="0" baseline="0" dirty="0" smtClean="0">
                        <a:effectLst/>
                        <a:latin typeface="Calibri" panose="020F0502020204030204" pitchFamily="34" charset="0"/>
                        <a:ea typeface="Calibri" panose="020F0502020204030204" pitchFamily="34" charset="0"/>
                        <a:cs typeface="Times New Roman" panose="02020603050405020304" pitchFamily="18" charset="0"/>
                      </a:endParaRPr>
                    </a:p>
                  </a:txBody>
                  <a:tcPr/>
                </a:tc>
              </a:tr>
            </a:tbl>
          </a:graphicData>
        </a:graphic>
      </p:graphicFrame>
      <p:sp>
        <p:nvSpPr>
          <p:cNvPr id="2" name="Footer Placeholder 1"/>
          <p:cNvSpPr>
            <a:spLocks noGrp="1"/>
          </p:cNvSpPr>
          <p:nvPr>
            <p:ph type="ftr" sz="quarter" idx="11"/>
          </p:nvPr>
        </p:nvSpPr>
        <p:spPr/>
        <p:txBody>
          <a:bodyPr/>
          <a:lstStyle/>
          <a:p>
            <a:r>
              <a:rPr lang="en-US" smtClean="0"/>
              <a:t>16-01-2016</a:t>
            </a:r>
            <a:endParaRPr lang="en-US" dirty="0"/>
          </a:p>
        </p:txBody>
      </p:sp>
    </p:spTree>
    <p:extLst>
      <p:ext uri="{BB962C8B-B14F-4D97-AF65-F5344CB8AC3E}">
        <p14:creationId xmlns:p14="http://schemas.microsoft.com/office/powerpoint/2010/main" val="3125164919"/>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620000" cy="639762"/>
          </a:xfrm>
        </p:spPr>
        <p:txBody>
          <a:bodyPr/>
          <a:lstStyle/>
          <a:p>
            <a:r>
              <a:rPr lang="en-US" sz="3000" b="1" dirty="0">
                <a:latin typeface="Calibri" panose="020F0502020204030204" pitchFamily="34" charset="0"/>
              </a:rPr>
              <a:t>Effective date </a:t>
            </a:r>
            <a:r>
              <a:rPr lang="en-US" sz="3000" b="1" dirty="0" smtClean="0">
                <a:latin typeface="Calibri" panose="020F0502020204030204" pitchFamily="34" charset="0"/>
              </a:rPr>
              <a:t>re CoMAA</a:t>
            </a:r>
            <a:endParaRPr lang="en-US" sz="3000" dirty="0"/>
          </a:p>
        </p:txBody>
      </p:sp>
      <p:sp>
        <p:nvSpPr>
          <p:cNvPr id="3" name="Content Placeholder 2"/>
          <p:cNvSpPr>
            <a:spLocks noGrp="1"/>
          </p:cNvSpPr>
          <p:nvPr>
            <p:ph idx="1"/>
          </p:nvPr>
        </p:nvSpPr>
        <p:spPr>
          <a:xfrm>
            <a:off x="457200" y="914400"/>
            <a:ext cx="7924800" cy="5181600"/>
          </a:xfrm>
        </p:spPr>
        <p:txBody>
          <a:bodyPr>
            <a:normAutofit lnSpcReduction="10000"/>
          </a:bodyPr>
          <a:lstStyle/>
          <a:p>
            <a:pPr algn="just"/>
            <a:r>
              <a:rPr lang="en-US" sz="2400" dirty="0"/>
              <a:t>In the case of Multilateral Convention, obligation to provide </a:t>
            </a:r>
            <a:r>
              <a:rPr lang="en-US" sz="2400" b="1" dirty="0"/>
              <a:t>administrative assistance </a:t>
            </a:r>
            <a:r>
              <a:rPr lang="en-US" sz="2400" b="1" dirty="0" smtClean="0"/>
              <a:t>in “</a:t>
            </a:r>
            <a:r>
              <a:rPr lang="en-US" sz="2400" b="1" dirty="0"/>
              <a:t>civil tax matters” </a:t>
            </a:r>
            <a:r>
              <a:rPr lang="en-US" sz="2400" dirty="0"/>
              <a:t>arises on or after 1 January of the year following the one in which </a:t>
            </a:r>
            <a:r>
              <a:rPr lang="en-US" sz="2400" dirty="0" smtClean="0"/>
              <a:t>the Convention </a:t>
            </a:r>
            <a:r>
              <a:rPr lang="en-US" sz="2400" dirty="0"/>
              <a:t>entered into force in respect of a country/jurisdiction. </a:t>
            </a:r>
            <a:endParaRPr lang="en-US" sz="2400" dirty="0" smtClean="0"/>
          </a:p>
          <a:p>
            <a:pPr algn="just"/>
            <a:r>
              <a:rPr lang="en-US" sz="2400" dirty="0" smtClean="0"/>
              <a:t>However</a:t>
            </a:r>
            <a:r>
              <a:rPr lang="en-US" sz="2400" dirty="0"/>
              <a:t>, for tax </a:t>
            </a:r>
            <a:r>
              <a:rPr lang="en-US" sz="2400" dirty="0" smtClean="0"/>
              <a:t>matters involving </a:t>
            </a:r>
            <a:r>
              <a:rPr lang="en-US" sz="2400" b="1" dirty="0"/>
              <a:t>intentional conduct which is liable to prosecution</a:t>
            </a:r>
            <a:r>
              <a:rPr lang="en-US" sz="2400" dirty="0"/>
              <a:t> under the </a:t>
            </a:r>
            <a:r>
              <a:rPr lang="en-US" sz="2400" b="1" dirty="0"/>
              <a:t>criminal laws of </a:t>
            </a:r>
            <a:r>
              <a:rPr lang="en-US" sz="2400" b="1" dirty="0" smtClean="0"/>
              <a:t>the requesting </a:t>
            </a:r>
            <a:r>
              <a:rPr lang="en-US" sz="2400" b="1" dirty="0"/>
              <a:t>jurisdiction, i.e., “criminal tax matters”, </a:t>
            </a:r>
            <a:r>
              <a:rPr lang="en-US" sz="2400" dirty="0"/>
              <a:t>the obligation to exchange </a:t>
            </a:r>
            <a:r>
              <a:rPr lang="en-US" sz="2400" dirty="0" smtClean="0"/>
              <a:t>information </a:t>
            </a:r>
            <a:r>
              <a:rPr lang="en-US" sz="2400" b="1" dirty="0" smtClean="0"/>
              <a:t>extends </a:t>
            </a:r>
            <a:r>
              <a:rPr lang="en-US" sz="2400" b="1" dirty="0"/>
              <a:t>to earlier taxable periods also. </a:t>
            </a:r>
            <a:endParaRPr lang="en-US" sz="2400" b="1" dirty="0" smtClean="0"/>
          </a:p>
          <a:p>
            <a:pPr algn="just"/>
            <a:r>
              <a:rPr lang="en-US" sz="2400" dirty="0" smtClean="0"/>
              <a:t>The </a:t>
            </a:r>
            <a:r>
              <a:rPr lang="en-US" sz="2400" dirty="0"/>
              <a:t>Parties to the Multilateral Convention can provide </a:t>
            </a:r>
            <a:r>
              <a:rPr lang="en-US" sz="2400" dirty="0" smtClean="0"/>
              <a:t>a reservation </a:t>
            </a:r>
            <a:r>
              <a:rPr lang="en-US" sz="2400" dirty="0"/>
              <a:t>that they will extend administrative assistance in “criminal tax matters” only for </a:t>
            </a:r>
            <a:r>
              <a:rPr lang="en-US" sz="2400" dirty="0" smtClean="0"/>
              <a:t>three years </a:t>
            </a:r>
            <a:r>
              <a:rPr lang="en-US" sz="2400" dirty="0"/>
              <a:t>prior to the entry into force of the Convention.</a:t>
            </a:r>
          </a:p>
        </p:txBody>
      </p:sp>
      <p:sp>
        <p:nvSpPr>
          <p:cNvPr id="5" name="Slide Number Placeholder 4"/>
          <p:cNvSpPr>
            <a:spLocks noGrp="1"/>
          </p:cNvSpPr>
          <p:nvPr>
            <p:ph type="sldNum" sz="quarter" idx="12"/>
          </p:nvPr>
        </p:nvSpPr>
        <p:spPr/>
        <p:txBody>
          <a:bodyPr/>
          <a:lstStyle/>
          <a:p>
            <a:fld id="{B6F15528-21DE-4FAA-801E-634DDDAF4B2B}" type="slidenum">
              <a:rPr lang="en-US" smtClean="0"/>
              <a:pPr/>
              <a:t>42</a:t>
            </a:fld>
            <a:endParaRPr lang="en-US" dirty="0"/>
          </a:p>
        </p:txBody>
      </p:sp>
      <p:sp>
        <p:nvSpPr>
          <p:cNvPr id="4" name="Footer Placeholder 3"/>
          <p:cNvSpPr>
            <a:spLocks noGrp="1"/>
          </p:cNvSpPr>
          <p:nvPr>
            <p:ph type="ftr" sz="quarter" idx="11"/>
          </p:nvPr>
        </p:nvSpPr>
        <p:spPr/>
        <p:txBody>
          <a:bodyPr/>
          <a:lstStyle/>
          <a:p>
            <a:r>
              <a:rPr lang="en-US" smtClean="0"/>
              <a:t>16-01-2016</a:t>
            </a:r>
            <a:endParaRPr lang="en-US" dirty="0"/>
          </a:p>
        </p:txBody>
      </p:sp>
    </p:spTree>
    <p:extLst>
      <p:ext uri="{BB962C8B-B14F-4D97-AF65-F5344CB8AC3E}">
        <p14:creationId xmlns:p14="http://schemas.microsoft.com/office/powerpoint/2010/main" val="1085981857"/>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04800" y="46038"/>
            <a:ext cx="7620000" cy="563562"/>
          </a:xfrm>
        </p:spPr>
        <p:txBody>
          <a:bodyPr/>
          <a:lstStyle/>
          <a:p>
            <a:r>
              <a:rPr lang="en-IN" sz="2400" b="1" dirty="0" smtClean="0">
                <a:latin typeface="Calibri" panose="020F0502020204030204" pitchFamily="34" charset="0"/>
              </a:rPr>
              <a:t>EoI under Other Agreements / Forums / Authorities</a:t>
            </a:r>
            <a:endParaRPr lang="en-IN" sz="2400" b="1" dirty="0">
              <a:latin typeface="Calibri" panose="020F0502020204030204" pitchFamily="34" charset="0"/>
            </a:endParaRPr>
          </a:p>
        </p:txBody>
      </p:sp>
      <p:sp>
        <p:nvSpPr>
          <p:cNvPr id="7" name="Content Placeholder 6"/>
          <p:cNvSpPr>
            <a:spLocks noGrp="1"/>
          </p:cNvSpPr>
          <p:nvPr>
            <p:ph sz="half" idx="1"/>
          </p:nvPr>
        </p:nvSpPr>
        <p:spPr>
          <a:xfrm>
            <a:off x="457200" y="1143000"/>
            <a:ext cx="3657600" cy="4590288"/>
          </a:xfrm>
        </p:spPr>
        <p:txBody>
          <a:bodyPr>
            <a:normAutofit/>
          </a:bodyPr>
          <a:lstStyle/>
          <a:p>
            <a:pPr marL="228600">
              <a:buNone/>
            </a:pPr>
            <a:r>
              <a:rPr lang="en-IN" sz="1800" dirty="0" smtClean="0"/>
              <a:t>	</a:t>
            </a:r>
            <a:endParaRPr lang="en-IN" sz="1800" dirty="0"/>
          </a:p>
        </p:txBody>
      </p:sp>
      <p:sp>
        <p:nvSpPr>
          <p:cNvPr id="3" name="Content Placeholder 2"/>
          <p:cNvSpPr>
            <a:spLocks noGrp="1"/>
          </p:cNvSpPr>
          <p:nvPr>
            <p:ph sz="half" idx="2"/>
          </p:nvPr>
        </p:nvSpPr>
        <p:spPr>
          <a:xfrm>
            <a:off x="381000" y="685800"/>
            <a:ext cx="7696200" cy="5334000"/>
          </a:xfrm>
        </p:spPr>
        <p:txBody>
          <a:bodyPr>
            <a:noAutofit/>
          </a:bodyPr>
          <a:lstStyle/>
          <a:p>
            <a:pPr marL="571500" indent="-457200" algn="just">
              <a:spcAft>
                <a:spcPts val="1000"/>
              </a:spcAft>
              <a:buClrTx/>
              <a:buFont typeface="+mj-lt"/>
              <a:buAutoNum type="arabicPeriod"/>
            </a:pPr>
            <a:r>
              <a:rPr lang="en-US" b="1" dirty="0" smtClean="0"/>
              <a:t>SAARC Limited Multilateral Agreement</a:t>
            </a:r>
          </a:p>
          <a:p>
            <a:pPr marL="777240" lvl="2" indent="0" algn="just">
              <a:spcAft>
                <a:spcPts val="1000"/>
              </a:spcAft>
              <a:buClrTx/>
              <a:buNone/>
            </a:pPr>
            <a:r>
              <a:rPr lang="en-US" sz="2400" dirty="0" smtClean="0"/>
              <a:t>[Comprising of Bangladesh</a:t>
            </a:r>
            <a:r>
              <a:rPr lang="en-US" sz="2400" dirty="0"/>
              <a:t>, </a:t>
            </a:r>
            <a:r>
              <a:rPr lang="en-US" sz="2400" dirty="0" smtClean="0"/>
              <a:t>Bhutan</a:t>
            </a:r>
            <a:r>
              <a:rPr lang="en-US" sz="2400" dirty="0"/>
              <a:t>, </a:t>
            </a:r>
            <a:r>
              <a:rPr lang="en-US" sz="2400" dirty="0" smtClean="0"/>
              <a:t>India</a:t>
            </a:r>
            <a:r>
              <a:rPr lang="en-US" sz="2400" dirty="0"/>
              <a:t>, </a:t>
            </a:r>
            <a:r>
              <a:rPr lang="en-US" sz="2400" dirty="0" smtClean="0"/>
              <a:t>Maldives</a:t>
            </a:r>
            <a:r>
              <a:rPr lang="en-US" sz="2400" dirty="0"/>
              <a:t>, </a:t>
            </a:r>
            <a:r>
              <a:rPr lang="en-US" sz="2400" dirty="0" smtClean="0"/>
              <a:t>Nepal</a:t>
            </a:r>
            <a:r>
              <a:rPr lang="en-US" sz="2400" dirty="0"/>
              <a:t>, </a:t>
            </a:r>
            <a:r>
              <a:rPr lang="en-US" sz="2400" dirty="0" smtClean="0"/>
              <a:t>Pakistan </a:t>
            </a:r>
            <a:r>
              <a:rPr lang="en-US" sz="2400" dirty="0"/>
              <a:t>and </a:t>
            </a:r>
            <a:r>
              <a:rPr lang="en-US" sz="2400" dirty="0" smtClean="0"/>
              <a:t>Sri Lanka]</a:t>
            </a:r>
          </a:p>
          <a:p>
            <a:pPr marL="777240" lvl="2" indent="0" algn="just">
              <a:spcAft>
                <a:spcPts val="1000"/>
              </a:spcAft>
              <a:buClrTx/>
              <a:buNone/>
            </a:pPr>
            <a:r>
              <a:rPr lang="en-US" sz="2400" dirty="0" smtClean="0"/>
              <a:t>Article 5 - Exchange of Information</a:t>
            </a:r>
          </a:p>
          <a:p>
            <a:pPr marL="571500" indent="-457200" algn="just">
              <a:spcAft>
                <a:spcPts val="1000"/>
              </a:spcAft>
              <a:buClrTx/>
              <a:buFont typeface="+mj-lt"/>
              <a:buAutoNum type="arabicPeriod"/>
            </a:pPr>
            <a:r>
              <a:rPr lang="en-US" b="1" dirty="0" smtClean="0"/>
              <a:t>Mutual Legal Assistance Treaties [MLATs]</a:t>
            </a:r>
          </a:p>
          <a:p>
            <a:pPr marL="868680" lvl="1" indent="-457200" algn="just">
              <a:spcAft>
                <a:spcPts val="1000"/>
              </a:spcAft>
              <a:buClrTx/>
              <a:buFont typeface="+mj-lt"/>
              <a:buAutoNum type="alphaLcParenR"/>
            </a:pPr>
            <a:r>
              <a:rPr lang="en-US" dirty="0" smtClean="0"/>
              <a:t>India has a MLAT with 38 countries</a:t>
            </a:r>
          </a:p>
          <a:p>
            <a:pPr marL="868680" lvl="1" indent="-457200" algn="just">
              <a:spcAft>
                <a:spcPts val="1000"/>
              </a:spcAft>
              <a:buClrTx/>
              <a:buFont typeface="+mj-lt"/>
              <a:buAutoNum type="alphaLcParenR"/>
            </a:pPr>
            <a:r>
              <a:rPr lang="en-US" dirty="0" smtClean="0"/>
              <a:t>Assistance from </a:t>
            </a:r>
            <a:r>
              <a:rPr lang="en-US" dirty="0"/>
              <a:t>countries with which there is no tax treaty such as Hong Kong</a:t>
            </a:r>
            <a:r>
              <a:rPr lang="en-US" dirty="0" smtClean="0"/>
              <a:t>.</a:t>
            </a:r>
          </a:p>
          <a:p>
            <a:pPr marL="868680" lvl="1" indent="-457200" algn="just">
              <a:spcAft>
                <a:spcPts val="1000"/>
              </a:spcAft>
              <a:buClrTx/>
              <a:buFont typeface="+mj-lt"/>
              <a:buAutoNum type="alphaLcParenR"/>
            </a:pPr>
            <a:r>
              <a:rPr lang="en-US" dirty="0" smtClean="0"/>
              <a:t>Assistance only </a:t>
            </a:r>
            <a:r>
              <a:rPr lang="en-US" dirty="0"/>
              <a:t>in criminal matters emanating out of proceedings under direct taxes and not for other tax enquiries. </a:t>
            </a:r>
            <a:endParaRPr lang="en-US" dirty="0" smtClean="0"/>
          </a:p>
          <a:p>
            <a:pPr marL="411480" lvl="1" indent="0" algn="just">
              <a:spcAft>
                <a:spcPts val="1000"/>
              </a:spcAft>
              <a:buClrTx/>
              <a:buNone/>
            </a:pPr>
            <a:endParaRPr lang="en-US" b="1" dirty="0" smtClean="0"/>
          </a:p>
          <a:p>
            <a:pPr marL="754380" lvl="1" indent="-342900" algn="just">
              <a:spcAft>
                <a:spcPts val="1000"/>
              </a:spcAft>
              <a:buClrTx/>
              <a:buFont typeface="+mj-lt"/>
              <a:buAutoNum type="arabicPeriod"/>
            </a:pPr>
            <a:endParaRPr lang="en-US" sz="2000" b="1" dirty="0" smtClean="0"/>
          </a:p>
          <a:p>
            <a:pPr marL="754380" lvl="1" indent="-342900" algn="just">
              <a:spcAft>
                <a:spcPts val="1000"/>
              </a:spcAft>
              <a:buClrTx/>
              <a:buFont typeface="+mj-lt"/>
              <a:buAutoNum type="arabicPeriod"/>
            </a:pPr>
            <a:endParaRPr lang="en-US" sz="2000" b="1" dirty="0" smtClean="0"/>
          </a:p>
          <a:p>
            <a:pPr marL="754380" lvl="1" indent="-342900" algn="just">
              <a:spcAft>
                <a:spcPts val="1000"/>
              </a:spcAft>
              <a:buClrTx/>
              <a:buFont typeface="+mj-lt"/>
              <a:buAutoNum type="arabicPeriod"/>
            </a:pPr>
            <a:endParaRPr lang="en-US" sz="2000" b="1" dirty="0" smtClean="0"/>
          </a:p>
          <a:p>
            <a:pPr marL="754380" lvl="1" indent="-342900" algn="just">
              <a:spcAft>
                <a:spcPts val="1000"/>
              </a:spcAft>
              <a:buClrTx/>
              <a:buFont typeface="+mj-lt"/>
              <a:buAutoNum type="arabicPeriod"/>
            </a:pPr>
            <a:endParaRPr lang="en-US" sz="2000" b="1"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43</a:t>
            </a:fld>
            <a:endParaRPr lang="en-US" dirty="0"/>
          </a:p>
        </p:txBody>
      </p:sp>
      <p:sp>
        <p:nvSpPr>
          <p:cNvPr id="2" name="Footer Placeholder 1"/>
          <p:cNvSpPr>
            <a:spLocks noGrp="1"/>
          </p:cNvSpPr>
          <p:nvPr>
            <p:ph type="ftr" sz="quarter" idx="11"/>
          </p:nvPr>
        </p:nvSpPr>
        <p:spPr/>
        <p:txBody>
          <a:bodyPr/>
          <a:lstStyle/>
          <a:p>
            <a:r>
              <a:rPr lang="en-US" smtClean="0"/>
              <a:t>16-01-2016</a:t>
            </a:r>
            <a:endParaRPr lang="en-US" dirty="0"/>
          </a:p>
        </p:txBody>
      </p:sp>
    </p:spTree>
    <p:extLst>
      <p:ext uri="{BB962C8B-B14F-4D97-AF65-F5344CB8AC3E}">
        <p14:creationId xmlns:p14="http://schemas.microsoft.com/office/powerpoint/2010/main" val="3988303058"/>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57200" y="46038"/>
            <a:ext cx="7620000" cy="334962"/>
          </a:xfrm>
        </p:spPr>
        <p:txBody>
          <a:bodyPr/>
          <a:lstStyle/>
          <a:p>
            <a:r>
              <a:rPr lang="en-US" sz="2400" b="1" dirty="0">
                <a:latin typeface="Calibri" panose="020F0502020204030204" pitchFamily="34" charset="0"/>
              </a:rPr>
              <a:t>MLATs</a:t>
            </a:r>
            <a:endParaRPr lang="en-IN" sz="2400" b="1" dirty="0">
              <a:latin typeface="Calibri" panose="020F0502020204030204" pitchFamily="34" charset="0"/>
            </a:endParaRPr>
          </a:p>
        </p:txBody>
      </p:sp>
      <p:sp>
        <p:nvSpPr>
          <p:cNvPr id="7" name="Content Placeholder 6"/>
          <p:cNvSpPr>
            <a:spLocks noGrp="1"/>
          </p:cNvSpPr>
          <p:nvPr>
            <p:ph sz="half" idx="1"/>
          </p:nvPr>
        </p:nvSpPr>
        <p:spPr>
          <a:xfrm>
            <a:off x="457200" y="1143000"/>
            <a:ext cx="3657600" cy="4590288"/>
          </a:xfrm>
        </p:spPr>
        <p:txBody>
          <a:bodyPr>
            <a:normAutofit/>
          </a:bodyPr>
          <a:lstStyle/>
          <a:p>
            <a:pPr marL="228600">
              <a:buNone/>
            </a:pPr>
            <a:r>
              <a:rPr lang="en-IN" sz="1800" dirty="0" smtClean="0"/>
              <a:t>	</a:t>
            </a:r>
            <a:endParaRPr lang="en-IN" sz="1800" dirty="0"/>
          </a:p>
        </p:txBody>
      </p:sp>
      <p:sp>
        <p:nvSpPr>
          <p:cNvPr id="3" name="Content Placeholder 2"/>
          <p:cNvSpPr>
            <a:spLocks noGrp="1"/>
          </p:cNvSpPr>
          <p:nvPr>
            <p:ph sz="half" idx="2"/>
          </p:nvPr>
        </p:nvSpPr>
        <p:spPr>
          <a:xfrm>
            <a:off x="381000" y="381000"/>
            <a:ext cx="7696200" cy="6096000"/>
          </a:xfrm>
        </p:spPr>
        <p:txBody>
          <a:bodyPr>
            <a:noAutofit/>
          </a:bodyPr>
          <a:lstStyle/>
          <a:p>
            <a:pPr marL="114300" indent="0" algn="just" eaLnBrk="0" fontAlgn="base" hangingPunct="0">
              <a:buNone/>
            </a:pPr>
            <a:r>
              <a:rPr lang="en-US" sz="2000" dirty="0"/>
              <a:t>The MLATs are legal instruments through which the Contracting States agree to provide each other with the widest measures of mutual legal assistance in criminal matters. The scope of cooperation is different in different MLATs but is normally quite wide and may include the following:</a:t>
            </a:r>
          </a:p>
          <a:p>
            <a:pPr eaLnBrk="0" fontAlgn="base" hangingPunct="0"/>
            <a:r>
              <a:rPr lang="en-US" sz="2000" dirty="0" smtClean="0"/>
              <a:t>Provision </a:t>
            </a:r>
            <a:r>
              <a:rPr lang="en-US" sz="2000" dirty="0"/>
              <a:t>of information, documents and other records</a:t>
            </a:r>
          </a:p>
          <a:p>
            <a:pPr eaLnBrk="0" fontAlgn="base" hangingPunct="0"/>
            <a:r>
              <a:rPr lang="en-US" sz="2000" dirty="0" smtClean="0"/>
              <a:t>Taking </a:t>
            </a:r>
            <a:r>
              <a:rPr lang="en-US" sz="2000" dirty="0"/>
              <a:t>of evidence and obtaining of statements of persons</a:t>
            </a:r>
          </a:p>
          <a:p>
            <a:pPr eaLnBrk="0" fontAlgn="base" hangingPunct="0"/>
            <a:r>
              <a:rPr lang="en-US" sz="2000" dirty="0" smtClean="0"/>
              <a:t>Location </a:t>
            </a:r>
            <a:r>
              <a:rPr lang="en-US" sz="2000" dirty="0"/>
              <a:t>and identification of persons and objects</a:t>
            </a:r>
          </a:p>
          <a:p>
            <a:pPr eaLnBrk="0" fontAlgn="base" hangingPunct="0"/>
            <a:r>
              <a:rPr lang="en-US" sz="2000" dirty="0" smtClean="0"/>
              <a:t>Execution </a:t>
            </a:r>
            <a:r>
              <a:rPr lang="en-US" sz="2000" dirty="0"/>
              <a:t>of requests for search and seizure</a:t>
            </a:r>
          </a:p>
          <a:p>
            <a:pPr eaLnBrk="0" fontAlgn="base" hangingPunct="0"/>
            <a:r>
              <a:rPr lang="en-US" sz="2000" dirty="0" smtClean="0"/>
              <a:t>Measures </a:t>
            </a:r>
            <a:r>
              <a:rPr lang="en-US" sz="2000" dirty="0"/>
              <a:t>to locate, restrain and forfeit the proceeds and instruments of crime</a:t>
            </a:r>
          </a:p>
          <a:p>
            <a:pPr eaLnBrk="0" fontAlgn="base" hangingPunct="0"/>
            <a:r>
              <a:rPr lang="en-US" sz="2000" dirty="0" smtClean="0"/>
              <a:t>Facilitating </a:t>
            </a:r>
            <a:r>
              <a:rPr lang="en-US" sz="2000" dirty="0"/>
              <a:t>the personal appearance of the persons giving evidence</a:t>
            </a:r>
          </a:p>
          <a:p>
            <a:pPr eaLnBrk="0" fontAlgn="base" hangingPunct="0"/>
            <a:r>
              <a:rPr lang="en-US" sz="2000" dirty="0" smtClean="0"/>
              <a:t>Service </a:t>
            </a:r>
            <a:r>
              <a:rPr lang="en-US" sz="2000" dirty="0"/>
              <a:t>of documents including judicial documents</a:t>
            </a:r>
          </a:p>
          <a:p>
            <a:pPr eaLnBrk="0" fontAlgn="base" hangingPunct="0"/>
            <a:r>
              <a:rPr lang="en-US" sz="2000" dirty="0" smtClean="0"/>
              <a:t>Delivery </a:t>
            </a:r>
            <a:r>
              <a:rPr lang="en-US" sz="2000" dirty="0"/>
              <a:t>of property, including lending of exhibits</a:t>
            </a:r>
          </a:p>
          <a:p>
            <a:pPr eaLnBrk="0" fontAlgn="base" hangingPunct="0"/>
            <a:r>
              <a:rPr lang="en-US" sz="2000" dirty="0" smtClean="0"/>
              <a:t>Other </a:t>
            </a:r>
            <a:r>
              <a:rPr lang="en-US" sz="2000" dirty="0"/>
              <a:t>assistance consistent with the objects of the MLAT which is not inconsistent with the law of the requested State (catch all provision</a:t>
            </a:r>
            <a:r>
              <a:rPr lang="en-US" sz="2000" dirty="0" smtClean="0"/>
              <a:t>).</a:t>
            </a:r>
            <a:endParaRPr lang="en-US" sz="2000"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44</a:t>
            </a:fld>
            <a:endParaRPr lang="en-US" dirty="0"/>
          </a:p>
        </p:txBody>
      </p:sp>
      <p:sp>
        <p:nvSpPr>
          <p:cNvPr id="2" name="Footer Placeholder 1"/>
          <p:cNvSpPr>
            <a:spLocks noGrp="1"/>
          </p:cNvSpPr>
          <p:nvPr>
            <p:ph type="ftr" sz="quarter" idx="11"/>
          </p:nvPr>
        </p:nvSpPr>
        <p:spPr/>
        <p:txBody>
          <a:bodyPr/>
          <a:lstStyle/>
          <a:p>
            <a:r>
              <a:rPr lang="en-US" smtClean="0"/>
              <a:t>16-01-2016</a:t>
            </a:r>
            <a:endParaRPr lang="en-US" dirty="0"/>
          </a:p>
        </p:txBody>
      </p:sp>
    </p:spTree>
    <p:extLst>
      <p:ext uri="{BB962C8B-B14F-4D97-AF65-F5344CB8AC3E}">
        <p14:creationId xmlns:p14="http://schemas.microsoft.com/office/powerpoint/2010/main" val="2942052521"/>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57200" y="46038"/>
            <a:ext cx="7620000" cy="563562"/>
          </a:xfrm>
        </p:spPr>
        <p:txBody>
          <a:bodyPr/>
          <a:lstStyle/>
          <a:p>
            <a:endParaRPr lang="en-IN" sz="2400" b="1" dirty="0">
              <a:latin typeface="Calibri" panose="020F0502020204030204" pitchFamily="34" charset="0"/>
            </a:endParaRPr>
          </a:p>
        </p:txBody>
      </p:sp>
      <p:sp>
        <p:nvSpPr>
          <p:cNvPr id="7" name="Content Placeholder 6"/>
          <p:cNvSpPr>
            <a:spLocks noGrp="1"/>
          </p:cNvSpPr>
          <p:nvPr>
            <p:ph sz="half" idx="1"/>
          </p:nvPr>
        </p:nvSpPr>
        <p:spPr>
          <a:xfrm>
            <a:off x="457200" y="1143000"/>
            <a:ext cx="3657600" cy="4590288"/>
          </a:xfrm>
        </p:spPr>
        <p:txBody>
          <a:bodyPr>
            <a:normAutofit/>
          </a:bodyPr>
          <a:lstStyle/>
          <a:p>
            <a:pPr marL="228600">
              <a:buNone/>
            </a:pPr>
            <a:r>
              <a:rPr lang="en-IN" sz="1800" dirty="0" smtClean="0"/>
              <a:t>	</a:t>
            </a:r>
            <a:endParaRPr lang="en-IN" sz="1800" dirty="0"/>
          </a:p>
        </p:txBody>
      </p:sp>
      <p:sp>
        <p:nvSpPr>
          <p:cNvPr id="3" name="Content Placeholder 2"/>
          <p:cNvSpPr>
            <a:spLocks noGrp="1"/>
          </p:cNvSpPr>
          <p:nvPr>
            <p:ph sz="half" idx="2"/>
          </p:nvPr>
        </p:nvSpPr>
        <p:spPr>
          <a:xfrm>
            <a:off x="381000" y="609600"/>
            <a:ext cx="7696200" cy="5410200"/>
          </a:xfrm>
        </p:spPr>
        <p:txBody>
          <a:bodyPr>
            <a:noAutofit/>
          </a:bodyPr>
          <a:lstStyle/>
          <a:p>
            <a:pPr marL="114300" indent="0" algn="just">
              <a:buNone/>
            </a:pPr>
            <a:r>
              <a:rPr lang="en-US" b="1" dirty="0" smtClean="0"/>
              <a:t>Egmont Group of FIUs</a:t>
            </a:r>
          </a:p>
          <a:p>
            <a:pPr lvl="1" algn="just"/>
            <a:r>
              <a:rPr lang="en-US" dirty="0"/>
              <a:t>The Egmont Group Financial Intelligence Units (FIUs) is an informal network of FIUs established with a view to have international cooperation including information exchange in the fight against money laundering and financing of </a:t>
            </a:r>
            <a:r>
              <a:rPr lang="en-US" dirty="0" smtClean="0"/>
              <a:t>terrorism</a:t>
            </a:r>
          </a:p>
          <a:p>
            <a:pPr algn="just"/>
            <a:r>
              <a:rPr lang="en-US" sz="2400" dirty="0"/>
              <a:t>FIUs of 147 countries are part of the Egmont </a:t>
            </a:r>
            <a:r>
              <a:rPr lang="en-US" sz="2400" dirty="0" smtClean="0"/>
              <a:t>Group</a:t>
            </a:r>
          </a:p>
          <a:p>
            <a:pPr algn="just"/>
            <a:r>
              <a:rPr lang="en-US" sz="2400" dirty="0"/>
              <a:t>The tax authorities may request information available with FIUs of other countries through FIU-IND (the Indian FIU) using the information exchange mechanism of the Egmont Group.</a:t>
            </a:r>
          </a:p>
          <a:p>
            <a:pPr marL="114300" indent="0" algn="just">
              <a:buNone/>
            </a:pPr>
            <a:endParaRPr lang="en-US" sz="2400" b="1"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45</a:t>
            </a:fld>
            <a:endParaRPr lang="en-US" dirty="0"/>
          </a:p>
        </p:txBody>
      </p:sp>
      <p:sp>
        <p:nvSpPr>
          <p:cNvPr id="2" name="Footer Placeholder 1"/>
          <p:cNvSpPr>
            <a:spLocks noGrp="1"/>
          </p:cNvSpPr>
          <p:nvPr>
            <p:ph type="ftr" sz="quarter" idx="11"/>
          </p:nvPr>
        </p:nvSpPr>
        <p:spPr/>
        <p:txBody>
          <a:bodyPr/>
          <a:lstStyle/>
          <a:p>
            <a:r>
              <a:rPr lang="en-US" smtClean="0"/>
              <a:t>16-01-2016</a:t>
            </a:r>
            <a:endParaRPr lang="en-US" dirty="0"/>
          </a:p>
        </p:txBody>
      </p:sp>
    </p:spTree>
    <p:extLst>
      <p:ext uri="{BB962C8B-B14F-4D97-AF65-F5344CB8AC3E}">
        <p14:creationId xmlns:p14="http://schemas.microsoft.com/office/powerpoint/2010/main" val="1043480870"/>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57200" y="46038"/>
            <a:ext cx="7620000" cy="563562"/>
          </a:xfrm>
        </p:spPr>
        <p:txBody>
          <a:bodyPr/>
          <a:lstStyle/>
          <a:p>
            <a:endParaRPr lang="en-IN" sz="2400" b="1" dirty="0">
              <a:latin typeface="Calibri" panose="020F0502020204030204" pitchFamily="34" charset="0"/>
            </a:endParaRPr>
          </a:p>
        </p:txBody>
      </p:sp>
      <p:sp>
        <p:nvSpPr>
          <p:cNvPr id="7" name="Content Placeholder 6"/>
          <p:cNvSpPr>
            <a:spLocks noGrp="1"/>
          </p:cNvSpPr>
          <p:nvPr>
            <p:ph sz="half" idx="1"/>
          </p:nvPr>
        </p:nvSpPr>
        <p:spPr>
          <a:xfrm>
            <a:off x="457200" y="1143000"/>
            <a:ext cx="3657600" cy="4590288"/>
          </a:xfrm>
        </p:spPr>
        <p:txBody>
          <a:bodyPr>
            <a:normAutofit/>
          </a:bodyPr>
          <a:lstStyle/>
          <a:p>
            <a:pPr marL="228600">
              <a:buNone/>
            </a:pPr>
            <a:r>
              <a:rPr lang="en-IN" sz="1800" dirty="0" smtClean="0"/>
              <a:t>	</a:t>
            </a:r>
            <a:endParaRPr lang="en-IN" sz="1800" dirty="0"/>
          </a:p>
        </p:txBody>
      </p:sp>
      <p:sp>
        <p:nvSpPr>
          <p:cNvPr id="3" name="Content Placeholder 2"/>
          <p:cNvSpPr>
            <a:spLocks noGrp="1"/>
          </p:cNvSpPr>
          <p:nvPr>
            <p:ph sz="half" idx="2"/>
          </p:nvPr>
        </p:nvSpPr>
        <p:spPr>
          <a:xfrm>
            <a:off x="381000" y="685800"/>
            <a:ext cx="7696200" cy="5638800"/>
          </a:xfrm>
        </p:spPr>
        <p:txBody>
          <a:bodyPr>
            <a:noAutofit/>
          </a:bodyPr>
          <a:lstStyle/>
          <a:p>
            <a:pPr marL="114300" indent="0" algn="just">
              <a:buNone/>
            </a:pPr>
            <a:r>
              <a:rPr lang="en-US" sz="2400" b="1" dirty="0"/>
              <a:t>Joint International Tax Shelter Information &amp; </a:t>
            </a:r>
            <a:r>
              <a:rPr lang="en-US" sz="2400" b="1" dirty="0" smtClean="0"/>
              <a:t>Collaboration – JITSIC</a:t>
            </a:r>
          </a:p>
          <a:p>
            <a:pPr marL="411480" lvl="1" indent="0" algn="just">
              <a:lnSpc>
                <a:spcPts val="2400"/>
              </a:lnSpc>
              <a:buNone/>
            </a:pPr>
            <a:r>
              <a:rPr lang="en-US" b="1" dirty="0" smtClean="0"/>
              <a:t>Purpose</a:t>
            </a:r>
          </a:p>
          <a:p>
            <a:pPr marL="868680" lvl="1" indent="-457200" algn="just">
              <a:lnSpc>
                <a:spcPts val="2400"/>
              </a:lnSpc>
              <a:buClrTx/>
              <a:buFont typeface="+mj-lt"/>
              <a:buAutoNum type="alphaLcParenR"/>
            </a:pPr>
            <a:r>
              <a:rPr lang="en-US" dirty="0" smtClean="0"/>
              <a:t>To counter </a:t>
            </a:r>
            <a:r>
              <a:rPr lang="en-US" dirty="0"/>
              <a:t>abusive tax schemes and tax avoidance </a:t>
            </a:r>
            <a:r>
              <a:rPr lang="en-US" dirty="0" smtClean="0"/>
              <a:t>structures</a:t>
            </a:r>
          </a:p>
          <a:p>
            <a:pPr marL="868680" lvl="1" indent="-457200" algn="just">
              <a:lnSpc>
                <a:spcPts val="2400"/>
              </a:lnSpc>
              <a:buClrTx/>
              <a:buFont typeface="+mj-lt"/>
              <a:buAutoNum type="alphaLcParenR"/>
            </a:pPr>
            <a:r>
              <a:rPr lang="en-US" dirty="0" smtClean="0"/>
              <a:t>To examine </a:t>
            </a:r>
            <a:r>
              <a:rPr lang="en-US" dirty="0"/>
              <a:t>complex cross border transactions, such as non-commercial capital and finance arrangements, aggressive transfer pricing strategies and foreign tax credit generation schemes.</a:t>
            </a:r>
            <a:endParaRPr lang="en-US" b="1" dirty="0" smtClean="0"/>
          </a:p>
          <a:p>
            <a:pPr marL="411480" lvl="1" indent="0" algn="just">
              <a:lnSpc>
                <a:spcPts val="2400"/>
              </a:lnSpc>
              <a:buNone/>
            </a:pPr>
            <a:r>
              <a:rPr lang="en-US" b="1" dirty="0" smtClean="0"/>
              <a:t>Member Countries of </a:t>
            </a:r>
            <a:r>
              <a:rPr lang="en-US" b="1" dirty="0"/>
              <a:t>JITSIC </a:t>
            </a:r>
            <a:endParaRPr lang="en-US" b="1" dirty="0" smtClean="0"/>
          </a:p>
          <a:p>
            <a:pPr marL="868680" lvl="1" indent="-457200" algn="just">
              <a:lnSpc>
                <a:spcPts val="2400"/>
              </a:lnSpc>
              <a:buClrTx/>
              <a:buFont typeface="+mj-lt"/>
              <a:buAutoNum type="alphaLcParenR"/>
            </a:pPr>
            <a:r>
              <a:rPr lang="en-US" dirty="0"/>
              <a:t>Australia, Canada, </a:t>
            </a:r>
            <a:r>
              <a:rPr lang="en-US" dirty="0" smtClean="0"/>
              <a:t>United Kingdom, United States, </a:t>
            </a:r>
            <a:r>
              <a:rPr lang="en-US" dirty="0"/>
              <a:t>Japan, Germany, South Korea, </a:t>
            </a:r>
            <a:r>
              <a:rPr lang="en-US" dirty="0" smtClean="0"/>
              <a:t>France, China and India</a:t>
            </a:r>
          </a:p>
          <a:p>
            <a:pPr marL="868680" lvl="1" indent="-457200" algn="just">
              <a:lnSpc>
                <a:spcPts val="2400"/>
              </a:lnSpc>
              <a:buClrTx/>
              <a:buFont typeface="+mj-lt"/>
              <a:buAutoNum type="alphaLcParenR"/>
            </a:pPr>
            <a:r>
              <a:rPr lang="en-US" dirty="0" smtClean="0"/>
              <a:t>Open to the Network of Forum </a:t>
            </a:r>
            <a:r>
              <a:rPr lang="en-US" dirty="0"/>
              <a:t>on Tax Administration (FTA) of the </a:t>
            </a:r>
            <a:r>
              <a:rPr lang="en-US" dirty="0" smtClean="0"/>
              <a:t>OECD</a:t>
            </a:r>
          </a:p>
          <a:p>
            <a:pPr marL="868680" lvl="1" indent="-457200" algn="just">
              <a:lnSpc>
                <a:spcPct val="150000"/>
              </a:lnSpc>
              <a:buFont typeface="+mj-lt"/>
              <a:buAutoNum type="alphaLcParenR"/>
            </a:pPr>
            <a:endParaRPr lang="en-US" sz="2000" dirty="0" smtClean="0"/>
          </a:p>
          <a:p>
            <a:pPr marL="411480" lvl="1" indent="0" algn="just">
              <a:lnSpc>
                <a:spcPct val="150000"/>
              </a:lnSpc>
              <a:buNone/>
            </a:pPr>
            <a:endParaRPr lang="en-US" sz="2000" dirty="0" smtClean="0"/>
          </a:p>
          <a:p>
            <a:pPr marL="411480" lvl="1" indent="0" algn="just">
              <a:buNone/>
            </a:pPr>
            <a:endParaRPr lang="en-US" sz="2000" b="1" dirty="0" smtClean="0"/>
          </a:p>
          <a:p>
            <a:pPr marL="114300" indent="0" algn="just">
              <a:buNone/>
            </a:pPr>
            <a:endParaRPr lang="en-US" sz="2400" b="1" dirty="0" smtClean="0"/>
          </a:p>
          <a:p>
            <a:pPr marL="114300" indent="0" algn="just">
              <a:buNone/>
            </a:pPr>
            <a:endParaRPr lang="en-US" sz="2400" b="1"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46</a:t>
            </a:fld>
            <a:endParaRPr lang="en-US" dirty="0"/>
          </a:p>
        </p:txBody>
      </p:sp>
      <p:sp>
        <p:nvSpPr>
          <p:cNvPr id="2" name="Footer Placeholder 1"/>
          <p:cNvSpPr>
            <a:spLocks noGrp="1"/>
          </p:cNvSpPr>
          <p:nvPr>
            <p:ph type="ftr" sz="quarter" idx="11"/>
          </p:nvPr>
        </p:nvSpPr>
        <p:spPr/>
        <p:txBody>
          <a:bodyPr/>
          <a:lstStyle/>
          <a:p>
            <a:r>
              <a:rPr lang="en-US" smtClean="0"/>
              <a:t>16-01-2016</a:t>
            </a:r>
            <a:endParaRPr lang="en-US" dirty="0"/>
          </a:p>
        </p:txBody>
      </p:sp>
    </p:spTree>
    <p:extLst>
      <p:ext uri="{BB962C8B-B14F-4D97-AF65-F5344CB8AC3E}">
        <p14:creationId xmlns:p14="http://schemas.microsoft.com/office/powerpoint/2010/main" val="3952415929"/>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57200" y="46038"/>
            <a:ext cx="7620000" cy="563562"/>
          </a:xfrm>
        </p:spPr>
        <p:txBody>
          <a:bodyPr/>
          <a:lstStyle/>
          <a:p>
            <a:endParaRPr lang="en-IN" sz="2400" b="1" dirty="0">
              <a:latin typeface="Calibri" panose="020F0502020204030204" pitchFamily="34" charset="0"/>
            </a:endParaRPr>
          </a:p>
        </p:txBody>
      </p:sp>
      <p:sp>
        <p:nvSpPr>
          <p:cNvPr id="7" name="Content Placeholder 6"/>
          <p:cNvSpPr>
            <a:spLocks noGrp="1"/>
          </p:cNvSpPr>
          <p:nvPr>
            <p:ph sz="half" idx="1"/>
          </p:nvPr>
        </p:nvSpPr>
        <p:spPr>
          <a:xfrm>
            <a:off x="457200" y="1143000"/>
            <a:ext cx="3657600" cy="4590288"/>
          </a:xfrm>
        </p:spPr>
        <p:txBody>
          <a:bodyPr>
            <a:normAutofit/>
          </a:bodyPr>
          <a:lstStyle/>
          <a:p>
            <a:pPr marL="228600">
              <a:buNone/>
            </a:pPr>
            <a:r>
              <a:rPr lang="en-IN" sz="1800" dirty="0" smtClean="0"/>
              <a:t>	</a:t>
            </a:r>
            <a:endParaRPr lang="en-IN" sz="1800" dirty="0"/>
          </a:p>
        </p:txBody>
      </p:sp>
      <p:sp>
        <p:nvSpPr>
          <p:cNvPr id="3" name="Content Placeholder 2"/>
          <p:cNvSpPr>
            <a:spLocks noGrp="1"/>
          </p:cNvSpPr>
          <p:nvPr>
            <p:ph sz="half" idx="2"/>
          </p:nvPr>
        </p:nvSpPr>
        <p:spPr>
          <a:xfrm>
            <a:off x="381000" y="609600"/>
            <a:ext cx="7696200" cy="5410200"/>
          </a:xfrm>
        </p:spPr>
        <p:txBody>
          <a:bodyPr>
            <a:noAutofit/>
          </a:bodyPr>
          <a:lstStyle/>
          <a:p>
            <a:pPr marL="114300" indent="0" algn="just">
              <a:buNone/>
            </a:pPr>
            <a:r>
              <a:rPr lang="en-US" sz="2400" b="1" u="sng" dirty="0" smtClean="0"/>
              <a:t>EoI under BEPS Project</a:t>
            </a:r>
          </a:p>
          <a:p>
            <a:pPr marL="457200" indent="-457200" algn="just">
              <a:spcAft>
                <a:spcPts val="600"/>
              </a:spcAft>
            </a:pPr>
            <a:r>
              <a:rPr lang="en-US" sz="2400" b="1" dirty="0"/>
              <a:t>Automatic Exchange of CbC Reports – Action </a:t>
            </a:r>
            <a:r>
              <a:rPr lang="en-US" sz="2400" b="1" dirty="0" smtClean="0"/>
              <a:t>13 </a:t>
            </a:r>
            <a:r>
              <a:rPr lang="en-US" sz="2400" dirty="0" smtClean="0"/>
              <a:t>relating </a:t>
            </a:r>
            <a:r>
              <a:rPr lang="en-US" sz="2400" dirty="0"/>
              <a:t>to a </a:t>
            </a:r>
            <a:r>
              <a:rPr lang="en-US" sz="2400" dirty="0" smtClean="0"/>
              <a:t>three-tiered standardised </a:t>
            </a:r>
            <a:r>
              <a:rPr lang="en-US" sz="2400" dirty="0"/>
              <a:t>approach to transfer-pricing documentation </a:t>
            </a:r>
          </a:p>
          <a:p>
            <a:pPr marL="457200" indent="-457200" algn="just">
              <a:spcAft>
                <a:spcPts val="600"/>
              </a:spcAft>
            </a:pPr>
            <a:r>
              <a:rPr lang="en-US" sz="2400" b="1" dirty="0"/>
              <a:t>Spontaneous Exchange of Rulings – Action </a:t>
            </a:r>
            <a:r>
              <a:rPr lang="en-US" sz="2400" b="1" dirty="0" smtClean="0"/>
              <a:t>5 </a:t>
            </a:r>
            <a:r>
              <a:rPr lang="en-US" sz="2400" dirty="0" smtClean="0"/>
              <a:t>relating </a:t>
            </a:r>
            <a:r>
              <a:rPr lang="en-US" sz="2400" dirty="0"/>
              <a:t>to countering harmful tax practices more effectively taking into account transparency and substance</a:t>
            </a:r>
          </a:p>
          <a:p>
            <a:pPr marL="457200" indent="-457200" algn="just">
              <a:spcAft>
                <a:spcPts val="600"/>
              </a:spcAft>
            </a:pPr>
            <a:r>
              <a:rPr lang="en-US" sz="2400" b="1" dirty="0"/>
              <a:t>Exchange of Mandatory Disclosure Regimes – Action </a:t>
            </a:r>
            <a:r>
              <a:rPr lang="en-US" sz="2400" b="1" dirty="0" smtClean="0"/>
              <a:t>12</a:t>
            </a:r>
            <a:r>
              <a:rPr lang="en-US" sz="2400" dirty="0"/>
              <a:t> rules for mandatory disclosure of aggressive or abusive transactions, arrangements, or </a:t>
            </a:r>
            <a:r>
              <a:rPr lang="en-US" sz="2400" dirty="0" smtClean="0"/>
              <a:t>structures.</a:t>
            </a:r>
            <a:endParaRPr lang="en-US" sz="2400"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47</a:t>
            </a:fld>
            <a:endParaRPr lang="en-US" dirty="0"/>
          </a:p>
        </p:txBody>
      </p:sp>
      <p:sp>
        <p:nvSpPr>
          <p:cNvPr id="2" name="Footer Placeholder 1"/>
          <p:cNvSpPr>
            <a:spLocks noGrp="1"/>
          </p:cNvSpPr>
          <p:nvPr>
            <p:ph type="ftr" sz="quarter" idx="11"/>
          </p:nvPr>
        </p:nvSpPr>
        <p:spPr/>
        <p:txBody>
          <a:bodyPr/>
          <a:lstStyle/>
          <a:p>
            <a:r>
              <a:rPr lang="en-US" smtClean="0"/>
              <a:t>16-01-2016</a:t>
            </a:r>
            <a:endParaRPr lang="en-US" dirty="0"/>
          </a:p>
        </p:txBody>
      </p:sp>
    </p:spTree>
    <p:extLst>
      <p:ext uri="{BB962C8B-B14F-4D97-AF65-F5344CB8AC3E}">
        <p14:creationId xmlns:p14="http://schemas.microsoft.com/office/powerpoint/2010/main" val="240637469"/>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b="1" dirty="0">
                <a:latin typeface="Calibri" panose="020F0502020204030204" pitchFamily="34" charset="0"/>
              </a:rPr>
              <a:t>I</a:t>
            </a:r>
            <a:r>
              <a:rPr lang="en-US" sz="3200" b="1" dirty="0" smtClean="0">
                <a:latin typeface="Calibri" panose="020F0502020204030204" pitchFamily="34" charset="0"/>
              </a:rPr>
              <a:t>llustrative examples on request under EoI</a:t>
            </a:r>
            <a:endParaRPr lang="en-US" sz="3200" b="1" dirty="0">
              <a:latin typeface="Calibri" panose="020F0502020204030204" pitchFamily="34" charset="0"/>
            </a:endParaRPr>
          </a:p>
        </p:txBody>
      </p:sp>
      <p:sp>
        <p:nvSpPr>
          <p:cNvPr id="3" name="Subtitle 2"/>
          <p:cNvSpPr>
            <a:spLocks noGrp="1"/>
          </p:cNvSpPr>
          <p:nvPr>
            <p:ph idx="1"/>
          </p:nvPr>
        </p:nvSpPr>
        <p:spPr/>
        <p:txBody>
          <a:bodyPr>
            <a:normAutofit/>
          </a:bodyPr>
          <a:lstStyle/>
          <a:p>
            <a:pPr marL="344488" indent="-344488" algn="just">
              <a:buFont typeface="Arial" pitchFamily="34" charset="0"/>
              <a:buChar char="•"/>
            </a:pPr>
            <a:r>
              <a:rPr lang="en-US" sz="2400" b="1" dirty="0" smtClean="0">
                <a:solidFill>
                  <a:schemeClr val="tx1"/>
                </a:solidFill>
              </a:rPr>
              <a:t>Brokerage </a:t>
            </a:r>
            <a:r>
              <a:rPr lang="en-US" sz="2400" b="1" dirty="0">
                <a:solidFill>
                  <a:schemeClr val="tx1"/>
                </a:solidFill>
              </a:rPr>
              <a:t>and commission</a:t>
            </a:r>
            <a:r>
              <a:rPr lang="en-US" sz="2400" dirty="0">
                <a:solidFill>
                  <a:schemeClr val="tx1"/>
                </a:solidFill>
              </a:rPr>
              <a:t> claimed to have been paid to companies located in </a:t>
            </a:r>
            <a:r>
              <a:rPr lang="en-US" sz="2400" dirty="0" smtClean="0">
                <a:solidFill>
                  <a:schemeClr val="tx1"/>
                </a:solidFill>
              </a:rPr>
              <a:t>foreign countries </a:t>
            </a:r>
            <a:r>
              <a:rPr lang="en-US" sz="2400" dirty="0">
                <a:solidFill>
                  <a:schemeClr val="tx1"/>
                </a:solidFill>
              </a:rPr>
              <a:t>were found to be not for the purposes of business </a:t>
            </a:r>
            <a:endParaRPr lang="en-US" sz="2400" dirty="0" smtClean="0">
              <a:solidFill>
                <a:schemeClr val="tx1"/>
              </a:solidFill>
            </a:endParaRPr>
          </a:p>
          <a:p>
            <a:pPr marL="344488" indent="-344488" algn="just">
              <a:buFont typeface="Arial" pitchFamily="34" charset="0"/>
              <a:buChar char="•"/>
            </a:pPr>
            <a:r>
              <a:rPr lang="en-US" sz="2400" b="1" dirty="0">
                <a:solidFill>
                  <a:schemeClr val="tx1"/>
                </a:solidFill>
              </a:rPr>
              <a:t>Gifts</a:t>
            </a:r>
            <a:r>
              <a:rPr lang="en-US" sz="2400" dirty="0">
                <a:solidFill>
                  <a:schemeClr val="tx1"/>
                </a:solidFill>
              </a:rPr>
              <a:t> from foreign persons </a:t>
            </a:r>
            <a:r>
              <a:rPr lang="en-US" sz="2400" dirty="0" smtClean="0">
                <a:solidFill>
                  <a:schemeClr val="tx1"/>
                </a:solidFill>
              </a:rPr>
              <a:t>received </a:t>
            </a:r>
            <a:r>
              <a:rPr lang="en-US" sz="2400" dirty="0">
                <a:solidFill>
                  <a:schemeClr val="tx1"/>
                </a:solidFill>
              </a:rPr>
              <a:t>in the bank account of an Indian taxpayer </a:t>
            </a:r>
            <a:r>
              <a:rPr lang="en-US" sz="2400" dirty="0" smtClean="0">
                <a:solidFill>
                  <a:schemeClr val="tx1"/>
                </a:solidFill>
              </a:rPr>
              <a:t>- no </a:t>
            </a:r>
            <a:r>
              <a:rPr lang="en-US" sz="2400" dirty="0">
                <a:solidFill>
                  <a:schemeClr val="tx1"/>
                </a:solidFill>
              </a:rPr>
              <a:t>capacity to make such huge amounts of gift. </a:t>
            </a:r>
            <a:endParaRPr lang="en-US" sz="2400" dirty="0" smtClean="0">
              <a:solidFill>
                <a:schemeClr val="tx1"/>
              </a:solidFill>
            </a:endParaRPr>
          </a:p>
          <a:p>
            <a:pPr marL="344488" indent="-344488" algn="just">
              <a:buFont typeface="Arial" pitchFamily="34" charset="0"/>
              <a:buChar char="•"/>
            </a:pPr>
            <a:r>
              <a:rPr lang="en-US" sz="2400" b="1" dirty="0" smtClean="0">
                <a:solidFill>
                  <a:schemeClr val="tx1"/>
                </a:solidFill>
              </a:rPr>
              <a:t>Loans</a:t>
            </a:r>
            <a:r>
              <a:rPr lang="en-US" sz="2400" dirty="0" smtClean="0">
                <a:solidFill>
                  <a:schemeClr val="tx1"/>
                </a:solidFill>
              </a:rPr>
              <a:t> </a:t>
            </a:r>
            <a:r>
              <a:rPr lang="en-US" sz="2400" dirty="0">
                <a:solidFill>
                  <a:schemeClr val="tx1"/>
                </a:solidFill>
              </a:rPr>
              <a:t>from persons in foreign jurisdictions were not found to be </a:t>
            </a:r>
            <a:r>
              <a:rPr lang="en-US" sz="2400" dirty="0" smtClean="0">
                <a:solidFill>
                  <a:schemeClr val="tx1"/>
                </a:solidFill>
              </a:rPr>
              <a:t>genuine </a:t>
            </a:r>
          </a:p>
          <a:p>
            <a:pPr marL="344488" indent="-344488" algn="just">
              <a:buFont typeface="Arial" pitchFamily="34" charset="0"/>
              <a:buChar char="•"/>
            </a:pPr>
            <a:r>
              <a:rPr lang="en-US" sz="2400" b="1" dirty="0" smtClean="0">
                <a:solidFill>
                  <a:schemeClr val="tx1"/>
                </a:solidFill>
              </a:rPr>
              <a:t>High Foreign Travel Exps - </a:t>
            </a:r>
            <a:r>
              <a:rPr lang="en-US" sz="2400" dirty="0" smtClean="0">
                <a:solidFill>
                  <a:schemeClr val="tx1"/>
                </a:solidFill>
              </a:rPr>
              <a:t>Indian </a:t>
            </a:r>
            <a:r>
              <a:rPr lang="en-US" sz="2400" dirty="0">
                <a:solidFill>
                  <a:schemeClr val="tx1"/>
                </a:solidFill>
              </a:rPr>
              <a:t>taxpayer frequently travels abroad and spends a lot of money</a:t>
            </a:r>
            <a:r>
              <a:rPr lang="en-US" sz="2400" dirty="0" smtClean="0">
                <a:solidFill>
                  <a:schemeClr val="tx1"/>
                </a:solidFill>
              </a:rPr>
              <a:t>. </a:t>
            </a:r>
            <a:r>
              <a:rPr lang="en-US" sz="2400" b="1" dirty="0" smtClean="0">
                <a:solidFill>
                  <a:schemeClr val="tx1"/>
                </a:solidFill>
              </a:rPr>
              <a:t>Credit card </a:t>
            </a:r>
            <a:r>
              <a:rPr lang="en-US" sz="2400" b="1" dirty="0">
                <a:solidFill>
                  <a:schemeClr val="tx1"/>
                </a:solidFill>
              </a:rPr>
              <a:t>statements were received from the foreign country under the EOI provisions of the </a:t>
            </a:r>
            <a:r>
              <a:rPr lang="en-US" sz="2400" b="1" dirty="0" smtClean="0">
                <a:solidFill>
                  <a:schemeClr val="tx1"/>
                </a:solidFill>
              </a:rPr>
              <a:t>treaty</a:t>
            </a:r>
            <a:endParaRPr lang="en-US" sz="2400" b="1" dirty="0">
              <a:solidFill>
                <a:schemeClr val="tx1"/>
              </a:solidFill>
            </a:endParaRPr>
          </a:p>
          <a:p>
            <a:pPr algn="just"/>
            <a:endParaRPr lang="en-US" sz="2400" dirty="0"/>
          </a:p>
          <a:p>
            <a:pPr marL="344488" indent="-344488" algn="just">
              <a:buFont typeface="Arial" pitchFamily="34" charset="0"/>
              <a:buChar char="•"/>
            </a:pPr>
            <a:endParaRPr lang="en-US" sz="2400" dirty="0" smtClean="0">
              <a:solidFill>
                <a:schemeClr val="tx1"/>
              </a:solidFill>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48</a:t>
            </a:fld>
            <a:endParaRPr lang="en-US" dirty="0"/>
          </a:p>
        </p:txBody>
      </p:sp>
      <p:sp>
        <p:nvSpPr>
          <p:cNvPr id="5" name="Footer Placeholder 4"/>
          <p:cNvSpPr>
            <a:spLocks noGrp="1"/>
          </p:cNvSpPr>
          <p:nvPr>
            <p:ph type="ftr" sz="quarter" idx="11"/>
          </p:nvPr>
        </p:nvSpPr>
        <p:spPr/>
        <p:txBody>
          <a:bodyPr/>
          <a:lstStyle/>
          <a:p>
            <a:r>
              <a:rPr lang="en-US" smtClean="0"/>
              <a:t>16-01-2016</a:t>
            </a:r>
            <a:endParaRPr lang="en-US" dirty="0"/>
          </a:p>
        </p:txBody>
      </p:sp>
    </p:spTree>
    <p:extLst>
      <p:ext uri="{BB962C8B-B14F-4D97-AF65-F5344CB8AC3E}">
        <p14:creationId xmlns:p14="http://schemas.microsoft.com/office/powerpoint/2010/main" val="267675746"/>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620000" cy="487362"/>
          </a:xfrm>
        </p:spPr>
        <p:txBody>
          <a:bodyPr>
            <a:normAutofit fontScale="90000"/>
          </a:bodyPr>
          <a:lstStyle/>
          <a:p>
            <a:r>
              <a:rPr lang="en-US" sz="3600" b="1" dirty="0">
                <a:latin typeface="Calibri" panose="020F0502020204030204" pitchFamily="34" charset="0"/>
              </a:rPr>
              <a:t>Illustrative examples on request under EoI</a:t>
            </a:r>
            <a:endParaRPr lang="en-US" sz="3600" dirty="0"/>
          </a:p>
        </p:txBody>
      </p:sp>
      <p:sp>
        <p:nvSpPr>
          <p:cNvPr id="3" name="Content Placeholder 2"/>
          <p:cNvSpPr>
            <a:spLocks noGrp="1"/>
          </p:cNvSpPr>
          <p:nvPr>
            <p:ph idx="1"/>
          </p:nvPr>
        </p:nvSpPr>
        <p:spPr>
          <a:xfrm>
            <a:off x="457200" y="762000"/>
            <a:ext cx="7620000" cy="5638800"/>
          </a:xfrm>
        </p:spPr>
        <p:txBody>
          <a:bodyPr>
            <a:normAutofit fontScale="85000" lnSpcReduction="10000"/>
          </a:bodyPr>
          <a:lstStyle/>
          <a:p>
            <a:pPr algn="just">
              <a:lnSpc>
                <a:spcPct val="120000"/>
              </a:lnSpc>
              <a:spcAft>
                <a:spcPts val="600"/>
              </a:spcAft>
            </a:pPr>
            <a:r>
              <a:rPr lang="en-US" sz="2600" b="1" dirty="0" smtClean="0"/>
              <a:t>Existence of </a:t>
            </a:r>
            <a:r>
              <a:rPr lang="en-US" sz="2600" b="1" dirty="0"/>
              <a:t>bank accounts in a number of countries,</a:t>
            </a:r>
            <a:r>
              <a:rPr lang="en-US" sz="2600" dirty="0"/>
              <a:t> including in </a:t>
            </a:r>
            <a:r>
              <a:rPr lang="en-US" sz="2600" dirty="0" smtClean="0"/>
              <a:t>the name </a:t>
            </a:r>
            <a:r>
              <a:rPr lang="en-US" sz="2600" dirty="0"/>
              <a:t>of family </a:t>
            </a:r>
            <a:r>
              <a:rPr lang="en-US" sz="2600" dirty="0" smtClean="0"/>
              <a:t>members - resulted </a:t>
            </a:r>
            <a:r>
              <a:rPr lang="en-US" sz="2600" dirty="0"/>
              <a:t>in unearthing of substantial unaccounted income </a:t>
            </a:r>
            <a:r>
              <a:rPr lang="en-US" sz="2600" dirty="0" smtClean="0"/>
              <a:t>in the </a:t>
            </a:r>
            <a:r>
              <a:rPr lang="en-US" sz="2600" dirty="0"/>
              <a:t>name of the taxpayer and their family members</a:t>
            </a:r>
            <a:r>
              <a:rPr lang="en-US" sz="2600" dirty="0" smtClean="0"/>
              <a:t>.</a:t>
            </a:r>
          </a:p>
          <a:p>
            <a:pPr algn="just">
              <a:lnSpc>
                <a:spcPct val="120000"/>
              </a:lnSpc>
              <a:spcAft>
                <a:spcPts val="600"/>
              </a:spcAft>
            </a:pPr>
            <a:r>
              <a:rPr lang="en-US" sz="2600" b="1" dirty="0" smtClean="0"/>
              <a:t>Undisclosed Commission </a:t>
            </a:r>
            <a:r>
              <a:rPr lang="en-US" sz="2600" dirty="0"/>
              <a:t>received by the Indian taxpayer for services rendered in a foreign country </a:t>
            </a:r>
            <a:r>
              <a:rPr lang="en-US" sz="2600" dirty="0" smtClean="0"/>
              <a:t>- details received </a:t>
            </a:r>
            <a:r>
              <a:rPr lang="en-US" sz="2600" dirty="0"/>
              <a:t>under </a:t>
            </a:r>
            <a:r>
              <a:rPr lang="en-US" sz="2600" b="1" dirty="0"/>
              <a:t>“spontaneous exchange of information” </a:t>
            </a:r>
            <a:r>
              <a:rPr lang="en-US" sz="2600" dirty="0"/>
              <a:t>and the same was brought to tax after making further requests under EOI</a:t>
            </a:r>
            <a:r>
              <a:rPr lang="en-US" sz="2600" dirty="0" smtClean="0"/>
              <a:t>.</a:t>
            </a:r>
          </a:p>
          <a:p>
            <a:pPr algn="just">
              <a:lnSpc>
                <a:spcPct val="120000"/>
              </a:lnSpc>
              <a:spcAft>
                <a:spcPts val="600"/>
              </a:spcAft>
            </a:pPr>
            <a:r>
              <a:rPr lang="en-US" sz="2600" dirty="0"/>
              <a:t>A small amount of commission received by an Indian taxpayer in a foreign country was reported by that country under the </a:t>
            </a:r>
            <a:r>
              <a:rPr lang="en-US" sz="2600" b="1" dirty="0"/>
              <a:t>“automatic exchange of information” route.</a:t>
            </a:r>
            <a:r>
              <a:rPr lang="en-US" sz="2600" dirty="0"/>
              <a:t> Requests for full details of bank accounts and other information were made under the treaty and the information received disclosed substantial amount of tax evaded income.</a:t>
            </a:r>
          </a:p>
          <a:p>
            <a:pPr algn="just"/>
            <a:endParaRPr lang="en-US" sz="2400" dirty="0"/>
          </a:p>
          <a:p>
            <a:pPr algn="just"/>
            <a:endParaRPr lang="en-US" sz="2400" dirty="0" smtClean="0"/>
          </a:p>
          <a:p>
            <a:pPr algn="just"/>
            <a:endParaRPr lang="en-US" sz="2400"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49</a:t>
            </a:fld>
            <a:endParaRPr lang="en-US" dirty="0"/>
          </a:p>
        </p:txBody>
      </p:sp>
      <p:sp>
        <p:nvSpPr>
          <p:cNvPr id="4" name="Footer Placeholder 3"/>
          <p:cNvSpPr>
            <a:spLocks noGrp="1"/>
          </p:cNvSpPr>
          <p:nvPr>
            <p:ph type="ftr" sz="quarter" idx="11"/>
          </p:nvPr>
        </p:nvSpPr>
        <p:spPr/>
        <p:txBody>
          <a:bodyPr/>
          <a:lstStyle/>
          <a:p>
            <a:r>
              <a:rPr lang="en-US" smtClean="0"/>
              <a:t>16-01-2016</a:t>
            </a:r>
            <a:endParaRPr lang="en-US" dirty="0"/>
          </a:p>
        </p:txBody>
      </p:sp>
    </p:spTree>
    <p:extLst>
      <p:ext uri="{BB962C8B-B14F-4D97-AF65-F5344CB8AC3E}">
        <p14:creationId xmlns:p14="http://schemas.microsoft.com/office/powerpoint/2010/main" val="154481706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57200" y="46038"/>
            <a:ext cx="7620000" cy="627570"/>
          </a:xfrm>
        </p:spPr>
        <p:txBody>
          <a:bodyPr/>
          <a:lstStyle/>
          <a:p>
            <a:r>
              <a:rPr lang="en-IN" sz="4000" b="1" dirty="0" smtClean="0">
                <a:latin typeface="+mn-lt"/>
              </a:rPr>
              <a:t>Overview</a:t>
            </a:r>
            <a:endParaRPr lang="en-IN" sz="4000" b="1" dirty="0">
              <a:latin typeface="+mn-lt"/>
            </a:endParaRPr>
          </a:p>
        </p:txBody>
      </p:sp>
      <p:sp>
        <p:nvSpPr>
          <p:cNvPr id="7" name="Content Placeholder 6"/>
          <p:cNvSpPr>
            <a:spLocks noGrp="1"/>
          </p:cNvSpPr>
          <p:nvPr>
            <p:ph sz="half" idx="1"/>
          </p:nvPr>
        </p:nvSpPr>
        <p:spPr>
          <a:xfrm>
            <a:off x="457200" y="1143000"/>
            <a:ext cx="3657600" cy="4590288"/>
          </a:xfrm>
        </p:spPr>
        <p:txBody>
          <a:bodyPr>
            <a:normAutofit/>
          </a:bodyPr>
          <a:lstStyle/>
          <a:p>
            <a:pPr marL="228600">
              <a:buNone/>
            </a:pPr>
            <a:r>
              <a:rPr lang="en-IN" sz="1800" dirty="0" smtClean="0"/>
              <a:t>	</a:t>
            </a:r>
            <a:endParaRPr lang="en-IN" sz="1800" dirty="0"/>
          </a:p>
        </p:txBody>
      </p:sp>
      <p:sp>
        <p:nvSpPr>
          <p:cNvPr id="3" name="Content Placeholder 2"/>
          <p:cNvSpPr>
            <a:spLocks noGrp="1"/>
          </p:cNvSpPr>
          <p:nvPr>
            <p:ph sz="half" idx="2"/>
          </p:nvPr>
        </p:nvSpPr>
        <p:spPr>
          <a:xfrm>
            <a:off x="381000" y="609600"/>
            <a:ext cx="7696200" cy="5562600"/>
          </a:xfrm>
        </p:spPr>
        <p:txBody>
          <a:bodyPr>
            <a:noAutofit/>
          </a:bodyPr>
          <a:lstStyle/>
          <a:p>
            <a:pPr algn="just">
              <a:spcBef>
                <a:spcPts val="600"/>
              </a:spcBef>
              <a:spcAft>
                <a:spcPts val="600"/>
              </a:spcAft>
            </a:pPr>
            <a:r>
              <a:rPr lang="en-IN" sz="3000" dirty="0"/>
              <a:t>Most of the India’s DTAAs signed before </a:t>
            </a:r>
            <a:r>
              <a:rPr lang="en-IN" sz="3000" dirty="0" smtClean="0"/>
              <a:t>July 2012 </a:t>
            </a:r>
            <a:r>
              <a:rPr lang="en-IN" sz="3000" dirty="0"/>
              <a:t>contain pre-updated </a:t>
            </a:r>
            <a:r>
              <a:rPr lang="en-IN" sz="3000" dirty="0" smtClean="0"/>
              <a:t>Art </a:t>
            </a:r>
            <a:r>
              <a:rPr lang="en-IN" sz="3000" dirty="0"/>
              <a:t>26 and DTAAs signed </a:t>
            </a:r>
            <a:r>
              <a:rPr lang="en-IN" sz="3000" dirty="0" smtClean="0"/>
              <a:t>after July 2012 </a:t>
            </a:r>
            <a:r>
              <a:rPr lang="en-IN" sz="3000" dirty="0"/>
              <a:t>contain updated </a:t>
            </a:r>
            <a:r>
              <a:rPr lang="en-IN" sz="3000" dirty="0" smtClean="0"/>
              <a:t>Art </a:t>
            </a:r>
            <a:r>
              <a:rPr lang="en-IN" sz="3000" dirty="0"/>
              <a:t>26.</a:t>
            </a:r>
          </a:p>
          <a:p>
            <a:pPr algn="just">
              <a:spcBef>
                <a:spcPts val="600"/>
              </a:spcBef>
              <a:spcAft>
                <a:spcPts val="600"/>
              </a:spcAft>
            </a:pPr>
            <a:r>
              <a:rPr lang="en-US" sz="3000" dirty="0" smtClean="0"/>
              <a:t>There are </a:t>
            </a:r>
            <a:r>
              <a:rPr lang="en-US" sz="3000" dirty="0"/>
              <a:t>three </a:t>
            </a:r>
            <a:r>
              <a:rPr lang="en-US" sz="3000" dirty="0" smtClean="0"/>
              <a:t>main forms of EoI (On Request, Automatic and Spontaneous)</a:t>
            </a:r>
          </a:p>
          <a:p>
            <a:pPr algn="just">
              <a:spcBef>
                <a:spcPts val="600"/>
              </a:spcBef>
              <a:spcAft>
                <a:spcPts val="600"/>
              </a:spcAft>
            </a:pPr>
            <a:r>
              <a:rPr lang="en-US" sz="3000" dirty="0" smtClean="0"/>
              <a:t>Para 9 of the Commentary on Art 26 provides that all three main forms of EoI are covered by the Art.</a:t>
            </a:r>
          </a:p>
          <a:p>
            <a:pPr algn="just">
              <a:spcBef>
                <a:spcPts val="600"/>
              </a:spcBef>
              <a:spcAft>
                <a:spcPts val="600"/>
              </a:spcAft>
            </a:pPr>
            <a:r>
              <a:rPr lang="en-US" sz="3000" dirty="0" smtClean="0"/>
              <a:t>Many of </a:t>
            </a:r>
            <a:r>
              <a:rPr lang="en-US" sz="3000" b="1" dirty="0" smtClean="0"/>
              <a:t>India’s DTAAs have been amended </a:t>
            </a:r>
            <a:r>
              <a:rPr lang="en-US" sz="3000" dirty="0" smtClean="0"/>
              <a:t>in recent past by way of Protocols to incorporate the updated EoI Article.</a:t>
            </a:r>
          </a:p>
        </p:txBody>
      </p:sp>
      <p:sp>
        <p:nvSpPr>
          <p:cNvPr id="4" name="Slide Number Placeholder 3"/>
          <p:cNvSpPr>
            <a:spLocks noGrp="1"/>
          </p:cNvSpPr>
          <p:nvPr>
            <p:ph type="sldNum" sz="quarter" idx="12"/>
          </p:nvPr>
        </p:nvSpPr>
        <p:spPr/>
        <p:txBody>
          <a:bodyPr/>
          <a:lstStyle/>
          <a:p>
            <a:fld id="{B6F15528-21DE-4FAA-801E-634DDDAF4B2B}" type="slidenum">
              <a:rPr lang="en-US" smtClean="0"/>
              <a:pPr/>
              <a:t>5</a:t>
            </a:fld>
            <a:endParaRPr lang="en-US" dirty="0"/>
          </a:p>
        </p:txBody>
      </p:sp>
      <p:sp>
        <p:nvSpPr>
          <p:cNvPr id="2" name="Footer Placeholder 1"/>
          <p:cNvSpPr>
            <a:spLocks noGrp="1"/>
          </p:cNvSpPr>
          <p:nvPr>
            <p:ph type="ftr" sz="quarter" idx="11"/>
          </p:nvPr>
        </p:nvSpPr>
        <p:spPr/>
        <p:txBody>
          <a:bodyPr/>
          <a:lstStyle/>
          <a:p>
            <a:r>
              <a:rPr lang="en-US" smtClean="0"/>
              <a:t>16-01-2016</a:t>
            </a:r>
            <a:endParaRPr lang="en-US" dirty="0"/>
          </a:p>
        </p:txBody>
      </p:sp>
    </p:spTree>
    <p:extLst>
      <p:ext uri="{BB962C8B-B14F-4D97-AF65-F5344CB8AC3E}">
        <p14:creationId xmlns:p14="http://schemas.microsoft.com/office/powerpoint/2010/main" val="2036324584"/>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620000" cy="334962"/>
          </a:xfrm>
        </p:spPr>
        <p:txBody>
          <a:bodyPr>
            <a:normAutofit fontScale="90000"/>
          </a:bodyPr>
          <a:lstStyle/>
          <a:p>
            <a:r>
              <a:rPr lang="en-US" sz="3600" b="1" dirty="0">
                <a:latin typeface="Calibri" panose="020F0502020204030204" pitchFamily="34" charset="0"/>
              </a:rPr>
              <a:t>Illustrative examples on request under EoI</a:t>
            </a:r>
            <a:endParaRPr lang="en-US" sz="3600" dirty="0"/>
          </a:p>
        </p:txBody>
      </p:sp>
      <p:sp>
        <p:nvSpPr>
          <p:cNvPr id="3" name="Content Placeholder 2"/>
          <p:cNvSpPr>
            <a:spLocks noGrp="1"/>
          </p:cNvSpPr>
          <p:nvPr>
            <p:ph idx="1"/>
          </p:nvPr>
        </p:nvSpPr>
        <p:spPr>
          <a:xfrm>
            <a:off x="457200" y="609600"/>
            <a:ext cx="7620000" cy="5791200"/>
          </a:xfrm>
        </p:spPr>
        <p:txBody>
          <a:bodyPr>
            <a:normAutofit/>
          </a:bodyPr>
          <a:lstStyle/>
          <a:p>
            <a:pPr marL="114300" indent="0" algn="just">
              <a:buNone/>
            </a:pPr>
            <a:r>
              <a:rPr lang="en-US" sz="2400" b="1" dirty="0" smtClean="0"/>
              <a:t>Search &amp; Seizure</a:t>
            </a:r>
          </a:p>
          <a:p>
            <a:pPr algn="just"/>
            <a:r>
              <a:rPr lang="en-US" sz="2400" b="1" dirty="0" smtClean="0"/>
              <a:t>Info about </a:t>
            </a:r>
            <a:r>
              <a:rPr lang="en-US" sz="2400" b="1" dirty="0"/>
              <a:t>foreign bank accounts and </a:t>
            </a:r>
            <a:r>
              <a:rPr lang="en-US" sz="2400" b="1" dirty="0" smtClean="0"/>
              <a:t>trading in </a:t>
            </a:r>
            <a:r>
              <a:rPr lang="en-US" sz="2400" b="1" dirty="0"/>
              <a:t>foreign commodity </a:t>
            </a:r>
            <a:r>
              <a:rPr lang="en-US" sz="2400" b="1" dirty="0" smtClean="0"/>
              <a:t>market –</a:t>
            </a:r>
            <a:r>
              <a:rPr lang="en-US" sz="2400" dirty="0" smtClean="0"/>
              <a:t> EoI resulting in unearthing </a:t>
            </a:r>
            <a:r>
              <a:rPr lang="en-US" sz="2400" dirty="0"/>
              <a:t>of substantial amount of unaccounted income</a:t>
            </a:r>
            <a:r>
              <a:rPr lang="en-US" sz="2400" dirty="0" smtClean="0"/>
              <a:t>.</a:t>
            </a:r>
          </a:p>
          <a:p>
            <a:pPr algn="just"/>
            <a:r>
              <a:rPr lang="en-US" sz="2400" b="1" dirty="0" smtClean="0"/>
              <a:t>Info about </a:t>
            </a:r>
            <a:r>
              <a:rPr lang="en-US" sz="2400" b="1" dirty="0"/>
              <a:t>bank accounts and immovable </a:t>
            </a:r>
            <a:r>
              <a:rPr lang="en-US" sz="2400" b="1" dirty="0" smtClean="0"/>
              <a:t>properties </a:t>
            </a:r>
            <a:r>
              <a:rPr lang="en-US" sz="2400" b="1" dirty="0"/>
              <a:t>in foreign countries </a:t>
            </a:r>
            <a:r>
              <a:rPr lang="en-US" sz="2400" b="1" dirty="0" smtClean="0"/>
              <a:t>- </a:t>
            </a:r>
            <a:r>
              <a:rPr lang="en-US" sz="2400" dirty="0" smtClean="0"/>
              <a:t>Further info under EoI under DTAA showed </a:t>
            </a:r>
            <a:r>
              <a:rPr lang="en-US" sz="2400" dirty="0"/>
              <a:t>that </a:t>
            </a:r>
            <a:r>
              <a:rPr lang="en-US" sz="2400" dirty="0" smtClean="0"/>
              <a:t>bank </a:t>
            </a:r>
            <a:r>
              <a:rPr lang="en-US" sz="2400" dirty="0"/>
              <a:t>accounts and immovable properties were owned by companies located in a third country. </a:t>
            </a:r>
            <a:r>
              <a:rPr lang="en-US" sz="2400" dirty="0" smtClean="0"/>
              <a:t>Info </a:t>
            </a:r>
            <a:r>
              <a:rPr lang="en-US" sz="2400" dirty="0"/>
              <a:t>requested from the third </a:t>
            </a:r>
            <a:r>
              <a:rPr lang="en-US" sz="2400" dirty="0" smtClean="0"/>
              <a:t>country, </a:t>
            </a:r>
            <a:r>
              <a:rPr lang="en-US" sz="2400" dirty="0"/>
              <a:t>showed </a:t>
            </a:r>
            <a:r>
              <a:rPr lang="en-US" sz="2400" dirty="0" smtClean="0"/>
              <a:t>beneficial ownership by </a:t>
            </a:r>
            <a:r>
              <a:rPr lang="en-US" sz="2400" dirty="0"/>
              <a:t>persons related to the Indian taxpayer</a:t>
            </a:r>
            <a:r>
              <a:rPr lang="en-US" sz="2400" dirty="0" smtClean="0"/>
              <a:t>.</a:t>
            </a:r>
          </a:p>
          <a:p>
            <a:pPr algn="just"/>
            <a:r>
              <a:rPr lang="en-US" sz="2400" b="1" dirty="0" smtClean="0"/>
              <a:t>Bank accounts</a:t>
            </a:r>
            <a:r>
              <a:rPr lang="en-US" sz="2400" dirty="0" smtClean="0"/>
              <a:t> </a:t>
            </a:r>
            <a:r>
              <a:rPr lang="en-US" sz="2400" dirty="0"/>
              <a:t>in foreign countries were found including in the name of a </a:t>
            </a:r>
            <a:r>
              <a:rPr lang="en-US" sz="2400" b="1" dirty="0"/>
              <a:t>trust</a:t>
            </a:r>
            <a:r>
              <a:rPr lang="en-US" sz="2400" dirty="0"/>
              <a:t>. </a:t>
            </a:r>
            <a:r>
              <a:rPr lang="en-US" sz="2400" dirty="0" smtClean="0"/>
              <a:t>Info </a:t>
            </a:r>
            <a:r>
              <a:rPr lang="en-US" sz="2400" dirty="0"/>
              <a:t>received from the jurisdiction </a:t>
            </a:r>
            <a:r>
              <a:rPr lang="en-US" sz="2400" dirty="0" smtClean="0"/>
              <a:t>re </a:t>
            </a:r>
            <a:r>
              <a:rPr lang="en-US" sz="2400" dirty="0"/>
              <a:t>the trust </a:t>
            </a:r>
            <a:r>
              <a:rPr lang="en-US" sz="2400" dirty="0" smtClean="0"/>
              <a:t>location, </a:t>
            </a:r>
            <a:r>
              <a:rPr lang="en-US" sz="2400" dirty="0"/>
              <a:t>showed that the beneficial owner of the trust is the Indian taxpayer.</a:t>
            </a:r>
          </a:p>
          <a:p>
            <a:pPr algn="just"/>
            <a:endParaRPr lang="en-US" sz="2400" dirty="0"/>
          </a:p>
          <a:p>
            <a:pPr algn="just"/>
            <a:endParaRPr lang="en-US" sz="2400"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50</a:t>
            </a:fld>
            <a:endParaRPr lang="en-US" dirty="0"/>
          </a:p>
        </p:txBody>
      </p:sp>
      <p:sp>
        <p:nvSpPr>
          <p:cNvPr id="4" name="Footer Placeholder 3"/>
          <p:cNvSpPr>
            <a:spLocks noGrp="1"/>
          </p:cNvSpPr>
          <p:nvPr>
            <p:ph type="ftr" sz="quarter" idx="11"/>
          </p:nvPr>
        </p:nvSpPr>
        <p:spPr/>
        <p:txBody>
          <a:bodyPr/>
          <a:lstStyle/>
          <a:p>
            <a:r>
              <a:rPr lang="en-US" smtClean="0"/>
              <a:t>16-01-2016</a:t>
            </a:r>
            <a:endParaRPr lang="en-US" dirty="0"/>
          </a:p>
        </p:txBody>
      </p:sp>
    </p:spTree>
    <p:extLst>
      <p:ext uri="{BB962C8B-B14F-4D97-AF65-F5344CB8AC3E}">
        <p14:creationId xmlns:p14="http://schemas.microsoft.com/office/powerpoint/2010/main" val="996478479"/>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620000" cy="715962"/>
          </a:xfrm>
        </p:spPr>
        <p:txBody>
          <a:bodyPr>
            <a:normAutofit fontScale="90000"/>
          </a:bodyPr>
          <a:lstStyle/>
          <a:p>
            <a:r>
              <a:rPr lang="en-US" sz="3600" b="1" dirty="0">
                <a:latin typeface="Calibri" panose="020F0502020204030204" pitchFamily="34" charset="0"/>
              </a:rPr>
              <a:t>Illustrative examples on request under EoI</a:t>
            </a:r>
            <a:endParaRPr lang="en-US" sz="3600" dirty="0"/>
          </a:p>
        </p:txBody>
      </p:sp>
      <p:sp>
        <p:nvSpPr>
          <p:cNvPr id="3" name="Content Placeholder 2"/>
          <p:cNvSpPr>
            <a:spLocks noGrp="1"/>
          </p:cNvSpPr>
          <p:nvPr>
            <p:ph idx="1"/>
          </p:nvPr>
        </p:nvSpPr>
        <p:spPr>
          <a:xfrm>
            <a:off x="457200" y="1219200"/>
            <a:ext cx="7620000" cy="5181600"/>
          </a:xfrm>
        </p:spPr>
        <p:txBody>
          <a:bodyPr>
            <a:normAutofit/>
          </a:bodyPr>
          <a:lstStyle/>
          <a:p>
            <a:pPr algn="just">
              <a:spcAft>
                <a:spcPts val="600"/>
              </a:spcAft>
            </a:pPr>
            <a:r>
              <a:rPr lang="en-US" sz="2400" b="1" dirty="0" smtClean="0"/>
              <a:t>Info re Cos registered in offshore </a:t>
            </a:r>
            <a:r>
              <a:rPr lang="en-US" sz="2400" b="1" dirty="0"/>
              <a:t>financial centre </a:t>
            </a:r>
            <a:r>
              <a:rPr lang="en-US" sz="2400" b="1" dirty="0" smtClean="0"/>
              <a:t>shown </a:t>
            </a:r>
            <a:r>
              <a:rPr lang="en-US" sz="2400" b="1" dirty="0"/>
              <a:t>that the Indian taxpayers are shareholders</a:t>
            </a:r>
            <a:r>
              <a:rPr lang="en-US" sz="2400" b="1" dirty="0" smtClean="0"/>
              <a:t>/ beneficial </a:t>
            </a:r>
            <a:r>
              <a:rPr lang="en-US" sz="2400" b="1" dirty="0"/>
              <a:t>owners/controlling persons </a:t>
            </a:r>
            <a:r>
              <a:rPr lang="en-US" sz="2400" dirty="0"/>
              <a:t>of the </a:t>
            </a:r>
            <a:r>
              <a:rPr lang="en-US" sz="2400" dirty="0" smtClean="0"/>
              <a:t>Cos that </a:t>
            </a:r>
            <a:r>
              <a:rPr lang="en-US" sz="2400" dirty="0"/>
              <a:t>maintained bank accounts </a:t>
            </a:r>
            <a:r>
              <a:rPr lang="en-US" sz="2400" dirty="0" smtClean="0"/>
              <a:t>or made </a:t>
            </a:r>
            <a:r>
              <a:rPr lang="en-US" sz="2400" dirty="0"/>
              <a:t>investments in other countries. </a:t>
            </a:r>
            <a:endParaRPr lang="en-US" sz="2400" dirty="0" smtClean="0"/>
          </a:p>
          <a:p>
            <a:pPr algn="just"/>
            <a:r>
              <a:rPr lang="en-US" sz="2400" dirty="0" smtClean="0"/>
              <a:t>Info about </a:t>
            </a:r>
            <a:r>
              <a:rPr lang="en-US" sz="2400" dirty="0"/>
              <a:t>trustees and beneficiaries of foreign trusts including trust deeds and KYC documents </a:t>
            </a:r>
            <a:r>
              <a:rPr lang="en-US" sz="2400" dirty="0" smtClean="0"/>
              <a:t>recd, </a:t>
            </a:r>
            <a:r>
              <a:rPr lang="en-US" sz="2400" dirty="0"/>
              <a:t>demonstrating connection with Indian taxpayers.</a:t>
            </a:r>
          </a:p>
          <a:p>
            <a:pPr algn="just"/>
            <a:endParaRPr lang="en-US" sz="2400" dirty="0" smtClean="0"/>
          </a:p>
          <a:p>
            <a:pPr algn="just"/>
            <a:endParaRPr lang="en-US" sz="2400"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51</a:t>
            </a:fld>
            <a:endParaRPr lang="en-US" dirty="0"/>
          </a:p>
        </p:txBody>
      </p:sp>
      <p:sp>
        <p:nvSpPr>
          <p:cNvPr id="4" name="Footer Placeholder 3"/>
          <p:cNvSpPr>
            <a:spLocks noGrp="1"/>
          </p:cNvSpPr>
          <p:nvPr>
            <p:ph type="ftr" sz="quarter" idx="11"/>
          </p:nvPr>
        </p:nvSpPr>
        <p:spPr/>
        <p:txBody>
          <a:bodyPr/>
          <a:lstStyle/>
          <a:p>
            <a:r>
              <a:rPr lang="en-US" smtClean="0"/>
              <a:t>16-01-2016</a:t>
            </a:r>
            <a:endParaRPr lang="en-US" dirty="0"/>
          </a:p>
        </p:txBody>
      </p:sp>
    </p:spTree>
    <p:extLst>
      <p:ext uri="{BB962C8B-B14F-4D97-AF65-F5344CB8AC3E}">
        <p14:creationId xmlns:p14="http://schemas.microsoft.com/office/powerpoint/2010/main" val="601727985"/>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7620000" cy="609600"/>
          </a:xfrm>
        </p:spPr>
        <p:txBody>
          <a:bodyPr>
            <a:normAutofit/>
          </a:bodyPr>
          <a:lstStyle/>
          <a:p>
            <a:r>
              <a:rPr lang="en-US" sz="3000" b="1" dirty="0" smtClean="0">
                <a:latin typeface="Calibri" panose="020F0502020204030204" pitchFamily="34" charset="0"/>
              </a:rPr>
              <a:t>Effective date of treaty re EoI under agreements</a:t>
            </a:r>
            <a:endParaRPr lang="en-US" sz="3000" b="1" dirty="0">
              <a:latin typeface="Calibri" panose="020F0502020204030204" pitchFamily="34" charset="0"/>
            </a:endParaRPr>
          </a:p>
        </p:txBody>
      </p:sp>
      <p:sp>
        <p:nvSpPr>
          <p:cNvPr id="3" name="Content Placeholder 2"/>
          <p:cNvSpPr>
            <a:spLocks noGrp="1"/>
          </p:cNvSpPr>
          <p:nvPr>
            <p:ph idx="1"/>
          </p:nvPr>
        </p:nvSpPr>
        <p:spPr>
          <a:xfrm>
            <a:off x="457200" y="609600"/>
            <a:ext cx="7620000" cy="5638800"/>
          </a:xfrm>
        </p:spPr>
        <p:txBody>
          <a:bodyPr>
            <a:noAutofit/>
          </a:bodyPr>
          <a:lstStyle/>
          <a:p>
            <a:pPr marL="114300" indent="0" algn="just">
              <a:buNone/>
            </a:pPr>
            <a:r>
              <a:rPr lang="en-US" sz="2100" b="1" dirty="0" smtClean="0"/>
              <a:t>Illustrative cases </a:t>
            </a:r>
          </a:p>
          <a:p>
            <a:pPr marL="571500" indent="-457200" algn="just">
              <a:buClrTx/>
              <a:buFont typeface="+mj-lt"/>
              <a:buAutoNum type="alphaLcPeriod"/>
            </a:pPr>
            <a:r>
              <a:rPr lang="en-US" sz="2100" b="1" dirty="0" smtClean="0"/>
              <a:t>The </a:t>
            </a:r>
            <a:r>
              <a:rPr lang="en-US" sz="2100" b="1" dirty="0"/>
              <a:t>TIEA with Liechtenstein </a:t>
            </a:r>
            <a:r>
              <a:rPr lang="en-US" sz="2100" dirty="0"/>
              <a:t>allows for requests for information with regard to tax </a:t>
            </a:r>
            <a:r>
              <a:rPr lang="en-US" sz="2100" dirty="0" smtClean="0"/>
              <a:t>years beginning </a:t>
            </a:r>
            <a:r>
              <a:rPr lang="en-US" sz="2100" dirty="0"/>
              <a:t>on or after </a:t>
            </a:r>
            <a:r>
              <a:rPr lang="en-US" sz="2100" dirty="0" smtClean="0"/>
              <a:t>1</a:t>
            </a:r>
            <a:r>
              <a:rPr lang="en-US" sz="2100" baseline="30000" dirty="0" smtClean="0"/>
              <a:t>st</a:t>
            </a:r>
            <a:r>
              <a:rPr lang="en-US" sz="2100" dirty="0" smtClean="0"/>
              <a:t> April</a:t>
            </a:r>
            <a:r>
              <a:rPr lang="en-US" sz="2100" dirty="0"/>
              <a:t>, 2013. The TIEA, however, provides for exchange </a:t>
            </a:r>
            <a:r>
              <a:rPr lang="en-US" sz="2100" dirty="0" smtClean="0"/>
              <a:t>of documents </a:t>
            </a:r>
            <a:r>
              <a:rPr lang="en-US" sz="2100" dirty="0"/>
              <a:t>or information created in or derived from a date preceding 1st April, 2013 that </a:t>
            </a:r>
            <a:r>
              <a:rPr lang="en-US" sz="2100" dirty="0" smtClean="0"/>
              <a:t>are foreseeably </a:t>
            </a:r>
            <a:r>
              <a:rPr lang="en-US" sz="2100" dirty="0"/>
              <a:t>relevant to a request relating to tax years beginning on or after 1st April, 2013, </a:t>
            </a:r>
            <a:r>
              <a:rPr lang="en-US" sz="2100" dirty="0" smtClean="0"/>
              <a:t>for example</a:t>
            </a:r>
            <a:r>
              <a:rPr lang="en-US" sz="2100" dirty="0"/>
              <a:t>:</a:t>
            </a:r>
          </a:p>
          <a:p>
            <a:pPr marL="687388" algn="just">
              <a:buFont typeface="Courier New" pitchFamily="49" charset="0"/>
              <a:buChar char="o"/>
            </a:pPr>
            <a:r>
              <a:rPr lang="en-US" sz="2100" dirty="0" smtClean="0"/>
              <a:t>if </a:t>
            </a:r>
            <a:r>
              <a:rPr lang="en-US" sz="2100" dirty="0"/>
              <a:t>assistance is requested with respect to a taxpayer’s bank transactions occurring </a:t>
            </a:r>
            <a:r>
              <a:rPr lang="en-US" sz="2100" dirty="0" smtClean="0"/>
              <a:t>after March </a:t>
            </a:r>
            <a:r>
              <a:rPr lang="en-US" sz="2100" dirty="0"/>
              <a:t>31, 2013, and documents such as, but not limited to, a signature card for </a:t>
            </a:r>
            <a:r>
              <a:rPr lang="en-US" sz="2100" dirty="0" smtClean="0"/>
              <a:t>the account </a:t>
            </a:r>
            <a:r>
              <a:rPr lang="en-US" sz="2100" dirty="0"/>
              <a:t>in question were executed prior to March 31, 2013, the requested </a:t>
            </a:r>
            <a:r>
              <a:rPr lang="en-US" sz="2100" dirty="0" smtClean="0"/>
              <a:t>jurisdiction would </a:t>
            </a:r>
            <a:r>
              <a:rPr lang="en-US" sz="2100" dirty="0"/>
              <a:t>provide the documents;</a:t>
            </a:r>
          </a:p>
          <a:p>
            <a:pPr marL="687388" algn="just">
              <a:buFont typeface="Courier New" pitchFamily="49" charset="0"/>
              <a:buChar char="o"/>
            </a:pPr>
            <a:r>
              <a:rPr lang="en-US" sz="2100" dirty="0" smtClean="0"/>
              <a:t>where </a:t>
            </a:r>
            <a:r>
              <a:rPr lang="en-US" sz="2100" dirty="0"/>
              <a:t>a request involves a trust or a foundation and documents such as the deed </a:t>
            </a:r>
            <a:r>
              <a:rPr lang="en-US" sz="2100" dirty="0" smtClean="0"/>
              <a:t>of settlement </a:t>
            </a:r>
            <a:r>
              <a:rPr lang="en-US" sz="2100" dirty="0"/>
              <a:t>or the foundation statutes and/or bylaws, as the case may be, were </a:t>
            </a:r>
            <a:r>
              <a:rPr lang="en-US" sz="2100" dirty="0" smtClean="0"/>
              <a:t>executed prior </a:t>
            </a:r>
            <a:r>
              <a:rPr lang="en-US" sz="2100" dirty="0"/>
              <a:t>to April 1, 2013, the requested jurisdiction would provide the documents.</a:t>
            </a:r>
          </a:p>
        </p:txBody>
      </p:sp>
      <p:sp>
        <p:nvSpPr>
          <p:cNvPr id="5" name="Slide Number Placeholder 4"/>
          <p:cNvSpPr>
            <a:spLocks noGrp="1"/>
          </p:cNvSpPr>
          <p:nvPr>
            <p:ph type="sldNum" sz="quarter" idx="12"/>
          </p:nvPr>
        </p:nvSpPr>
        <p:spPr/>
        <p:txBody>
          <a:bodyPr/>
          <a:lstStyle/>
          <a:p>
            <a:fld id="{B6F15528-21DE-4FAA-801E-634DDDAF4B2B}" type="slidenum">
              <a:rPr lang="en-US" smtClean="0"/>
              <a:pPr/>
              <a:t>52</a:t>
            </a:fld>
            <a:endParaRPr lang="en-US" dirty="0"/>
          </a:p>
        </p:txBody>
      </p:sp>
      <p:sp>
        <p:nvSpPr>
          <p:cNvPr id="4" name="Footer Placeholder 3"/>
          <p:cNvSpPr>
            <a:spLocks noGrp="1"/>
          </p:cNvSpPr>
          <p:nvPr>
            <p:ph type="ftr" sz="quarter" idx="11"/>
          </p:nvPr>
        </p:nvSpPr>
        <p:spPr/>
        <p:txBody>
          <a:bodyPr/>
          <a:lstStyle/>
          <a:p>
            <a:r>
              <a:rPr lang="en-US" smtClean="0"/>
              <a:t>16-01-2016</a:t>
            </a:r>
            <a:endParaRPr lang="en-US" dirty="0"/>
          </a:p>
        </p:txBody>
      </p:sp>
    </p:spTree>
    <p:extLst>
      <p:ext uri="{BB962C8B-B14F-4D97-AF65-F5344CB8AC3E}">
        <p14:creationId xmlns:p14="http://schemas.microsoft.com/office/powerpoint/2010/main" val="3305007597"/>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7620000" cy="685800"/>
          </a:xfrm>
        </p:spPr>
        <p:txBody>
          <a:bodyPr/>
          <a:lstStyle/>
          <a:p>
            <a:r>
              <a:rPr lang="en-US" sz="3000" b="1" dirty="0">
                <a:latin typeface="Calibri" panose="020F0502020204030204" pitchFamily="34" charset="0"/>
              </a:rPr>
              <a:t>Effective date of </a:t>
            </a:r>
            <a:r>
              <a:rPr lang="en-US" sz="3000" b="1" dirty="0" smtClean="0">
                <a:latin typeface="Calibri" panose="020F0502020204030204" pitchFamily="34" charset="0"/>
              </a:rPr>
              <a:t>treaty Cont’d</a:t>
            </a:r>
            <a:endParaRPr lang="en-US" sz="3000" dirty="0"/>
          </a:p>
        </p:txBody>
      </p:sp>
      <p:sp>
        <p:nvSpPr>
          <p:cNvPr id="3" name="Content Placeholder 2"/>
          <p:cNvSpPr>
            <a:spLocks noGrp="1"/>
          </p:cNvSpPr>
          <p:nvPr>
            <p:ph idx="1"/>
          </p:nvPr>
        </p:nvSpPr>
        <p:spPr>
          <a:xfrm>
            <a:off x="457200" y="609600"/>
            <a:ext cx="7848600" cy="5791200"/>
          </a:xfrm>
        </p:spPr>
        <p:txBody>
          <a:bodyPr>
            <a:normAutofit fontScale="92500"/>
          </a:bodyPr>
          <a:lstStyle/>
          <a:p>
            <a:pPr marL="571500" indent="-457200" algn="just">
              <a:spcAft>
                <a:spcPts val="1200"/>
              </a:spcAft>
              <a:buClrTx/>
              <a:buFont typeface="+mj-lt"/>
              <a:buAutoNum type="alphaLcPeriod" startAt="2"/>
            </a:pPr>
            <a:r>
              <a:rPr lang="en-US" b="1" dirty="0" smtClean="0"/>
              <a:t>The </a:t>
            </a:r>
            <a:r>
              <a:rPr lang="en-US" b="1" dirty="0"/>
              <a:t>DTAA between India and Switzerland </a:t>
            </a:r>
            <a:r>
              <a:rPr lang="en-US" dirty="0"/>
              <a:t>was amended with effect from </a:t>
            </a:r>
            <a:r>
              <a:rPr lang="en-US" dirty="0" smtClean="0"/>
              <a:t>7</a:t>
            </a:r>
            <a:r>
              <a:rPr lang="en-US" baseline="30000" dirty="0" smtClean="0"/>
              <a:t>th</a:t>
            </a:r>
            <a:r>
              <a:rPr lang="en-US" dirty="0" smtClean="0"/>
              <a:t> October</a:t>
            </a:r>
            <a:r>
              <a:rPr lang="en-US" dirty="0"/>
              <a:t>, </a:t>
            </a:r>
            <a:r>
              <a:rPr lang="en-US" dirty="0" smtClean="0"/>
              <a:t>2011 enabling </a:t>
            </a:r>
            <a:r>
              <a:rPr lang="en-US" dirty="0"/>
              <a:t>exchange of information which is relevant for administration or enforcement </a:t>
            </a:r>
            <a:r>
              <a:rPr lang="en-US" dirty="0" smtClean="0"/>
              <a:t>of domestic </a:t>
            </a:r>
            <a:r>
              <a:rPr lang="en-US" dirty="0"/>
              <a:t>laws, including banking information. As per Article 14(3) of the </a:t>
            </a:r>
            <a:r>
              <a:rPr lang="en-US" dirty="0" smtClean="0"/>
              <a:t>Amending Protocol</a:t>
            </a:r>
            <a:r>
              <a:rPr lang="en-US" dirty="0"/>
              <a:t>, Switzerland is obliged to provide “information that relates to any fiscal </a:t>
            </a:r>
            <a:r>
              <a:rPr lang="en-US" dirty="0" smtClean="0"/>
              <a:t>year beginning </a:t>
            </a:r>
            <a:r>
              <a:rPr lang="en-US" dirty="0"/>
              <a:t>on or after the first day of January of the year next following the date of </a:t>
            </a:r>
            <a:r>
              <a:rPr lang="en-US" dirty="0" smtClean="0"/>
              <a:t>signature of </a:t>
            </a:r>
            <a:r>
              <a:rPr lang="en-US" dirty="0"/>
              <a:t>the amending Protocol (30th August, 2010)”, i.e., information that relates to fiscal </a:t>
            </a:r>
            <a:r>
              <a:rPr lang="en-US" dirty="0" smtClean="0"/>
              <a:t>years 2011-12 </a:t>
            </a:r>
            <a:r>
              <a:rPr lang="en-US" dirty="0"/>
              <a:t>onwards. However, if it can be demonstrated that the information created </a:t>
            </a:r>
            <a:r>
              <a:rPr lang="en-US" dirty="0" smtClean="0"/>
              <a:t>in Switzerland </a:t>
            </a:r>
            <a:r>
              <a:rPr lang="en-US" dirty="0"/>
              <a:t>prior to 1st April, 2011, e.g. KYC details or in situations referred to in </a:t>
            </a:r>
            <a:r>
              <a:rPr lang="en-US" dirty="0" smtClean="0"/>
              <a:t>TIEA between </a:t>
            </a:r>
            <a:r>
              <a:rPr lang="en-US" dirty="0"/>
              <a:t>India and Liechtenstein as mentioned above, would be foreseeably relevant </a:t>
            </a:r>
            <a:r>
              <a:rPr lang="en-US" dirty="0" smtClean="0"/>
              <a:t>for period </a:t>
            </a:r>
            <a:r>
              <a:rPr lang="en-US" dirty="0"/>
              <a:t>after 1st April, 2011, a request for the same can be made</a:t>
            </a:r>
            <a:r>
              <a:rPr lang="en-US" dirty="0" smtClean="0"/>
              <a:t>.</a:t>
            </a:r>
          </a:p>
          <a:p>
            <a:pPr marL="571500" indent="-457200" algn="just">
              <a:buClrTx/>
              <a:buFont typeface="+mj-lt"/>
              <a:buAutoNum type="alphaLcPeriod" startAt="3"/>
            </a:pPr>
            <a:r>
              <a:rPr lang="en-US" dirty="0" smtClean="0"/>
              <a:t>The amended </a:t>
            </a:r>
            <a:r>
              <a:rPr lang="en-US" b="1" dirty="0" smtClean="0"/>
              <a:t>DTAA between India and Singapore </a:t>
            </a:r>
            <a:r>
              <a:rPr lang="en-US" dirty="0" smtClean="0"/>
              <a:t>allows exchange of information for administration or enforcement of domestic laws, including banking information, from 1</a:t>
            </a:r>
            <a:r>
              <a:rPr lang="en-US" baseline="30000" dirty="0" smtClean="0"/>
              <a:t>st</a:t>
            </a:r>
            <a:r>
              <a:rPr lang="en-US" dirty="0" smtClean="0"/>
              <a:t> April, 2008 onwards. </a:t>
            </a:r>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53</a:t>
            </a:fld>
            <a:endParaRPr lang="en-US" dirty="0"/>
          </a:p>
        </p:txBody>
      </p:sp>
      <p:sp>
        <p:nvSpPr>
          <p:cNvPr id="4" name="Footer Placeholder 3"/>
          <p:cNvSpPr>
            <a:spLocks noGrp="1"/>
          </p:cNvSpPr>
          <p:nvPr>
            <p:ph type="ftr" sz="quarter" idx="11"/>
          </p:nvPr>
        </p:nvSpPr>
        <p:spPr/>
        <p:txBody>
          <a:bodyPr/>
          <a:lstStyle/>
          <a:p>
            <a:r>
              <a:rPr lang="en-US" smtClean="0"/>
              <a:t>16-01-2016</a:t>
            </a:r>
            <a:endParaRPr lang="en-US" dirty="0"/>
          </a:p>
        </p:txBody>
      </p:sp>
    </p:spTree>
    <p:extLst>
      <p:ext uri="{BB962C8B-B14F-4D97-AF65-F5344CB8AC3E}">
        <p14:creationId xmlns:p14="http://schemas.microsoft.com/office/powerpoint/2010/main" val="1228705436"/>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87362"/>
          </a:xfrm>
        </p:spPr>
        <p:txBody>
          <a:bodyPr/>
          <a:lstStyle/>
          <a:p>
            <a:r>
              <a:rPr lang="en-US" sz="3000" b="1" dirty="0">
                <a:latin typeface="Calibri" panose="020F0502020204030204" pitchFamily="34" charset="0"/>
              </a:rPr>
              <a:t>Effective date of </a:t>
            </a:r>
            <a:r>
              <a:rPr lang="en-US" sz="3000" b="1" dirty="0" smtClean="0">
                <a:latin typeface="Calibri" panose="020F0502020204030204" pitchFamily="34" charset="0"/>
              </a:rPr>
              <a:t>treaty Cont’d</a:t>
            </a:r>
            <a:endParaRPr lang="en-US" sz="3000" dirty="0"/>
          </a:p>
        </p:txBody>
      </p:sp>
      <p:sp>
        <p:nvSpPr>
          <p:cNvPr id="3" name="Content Placeholder 2"/>
          <p:cNvSpPr>
            <a:spLocks noGrp="1"/>
          </p:cNvSpPr>
          <p:nvPr>
            <p:ph idx="1"/>
          </p:nvPr>
        </p:nvSpPr>
        <p:spPr>
          <a:xfrm>
            <a:off x="457200" y="685800"/>
            <a:ext cx="7772400" cy="6019800"/>
          </a:xfrm>
        </p:spPr>
        <p:txBody>
          <a:bodyPr>
            <a:normAutofit lnSpcReduction="10000"/>
          </a:bodyPr>
          <a:lstStyle/>
          <a:p>
            <a:pPr marL="571500" indent="-457200" algn="just">
              <a:spcAft>
                <a:spcPts val="600"/>
              </a:spcAft>
              <a:buClrTx/>
              <a:buFont typeface="+mj-lt"/>
              <a:buAutoNum type="alphaLcPeriod" startAt="4"/>
            </a:pPr>
            <a:r>
              <a:rPr lang="en-US" dirty="0" smtClean="0"/>
              <a:t>In </a:t>
            </a:r>
            <a:r>
              <a:rPr lang="en-US" dirty="0"/>
              <a:t>case of </a:t>
            </a:r>
            <a:r>
              <a:rPr lang="en-US" b="1" dirty="0"/>
              <a:t>Bahamas,</a:t>
            </a:r>
            <a:r>
              <a:rPr lang="en-US" dirty="0"/>
              <a:t> the information available with the jurisdiction, which relates to </a:t>
            </a:r>
            <a:r>
              <a:rPr lang="en-US" dirty="0" smtClean="0"/>
              <a:t>the period </a:t>
            </a:r>
            <a:r>
              <a:rPr lang="en-US" dirty="0"/>
              <a:t>prior to coming into force of the TIEA (1st March, 2011), cannot be shared. However</a:t>
            </a:r>
            <a:r>
              <a:rPr lang="en-US" dirty="0" smtClean="0"/>
              <a:t>, Bahamas </a:t>
            </a:r>
            <a:r>
              <a:rPr lang="en-US" dirty="0"/>
              <a:t>has domestic laws that allow sharing of information in criminal tax matters, </a:t>
            </a:r>
            <a:r>
              <a:rPr lang="en-US" dirty="0" smtClean="0"/>
              <a:t>even without </a:t>
            </a:r>
            <a:r>
              <a:rPr lang="en-US" dirty="0"/>
              <a:t>DTAA/TIEA, through the office of the Attorney General. Hence, in case of Bahamas</a:t>
            </a:r>
            <a:r>
              <a:rPr lang="en-US" dirty="0" smtClean="0"/>
              <a:t>, past </a:t>
            </a:r>
            <a:r>
              <a:rPr lang="en-US" dirty="0"/>
              <a:t>information in criminal tax matters could still be obtained through the office of </a:t>
            </a:r>
            <a:r>
              <a:rPr lang="en-US" dirty="0" smtClean="0"/>
              <a:t>Attorney General. </a:t>
            </a:r>
          </a:p>
          <a:p>
            <a:pPr marL="571500" indent="-457200" algn="just">
              <a:buClrTx/>
              <a:buFont typeface="+mj-lt"/>
              <a:buAutoNum type="alphaLcPeriod" startAt="5"/>
            </a:pPr>
            <a:r>
              <a:rPr lang="en-US" dirty="0" smtClean="0"/>
              <a:t>In </a:t>
            </a:r>
            <a:r>
              <a:rPr lang="en-US" dirty="0"/>
              <a:t>the case of </a:t>
            </a:r>
            <a:r>
              <a:rPr lang="en-US" b="1" dirty="0"/>
              <a:t>some of the TIEAs (Bermuda, Isle of Man etc.) </a:t>
            </a:r>
            <a:r>
              <a:rPr lang="en-US" dirty="0"/>
              <a:t>it has been provided that the </a:t>
            </a:r>
            <a:r>
              <a:rPr lang="en-US" dirty="0" smtClean="0"/>
              <a:t>TIEA will </a:t>
            </a:r>
            <a:r>
              <a:rPr lang="en-US" dirty="0"/>
              <a:t>have effect with respect to “criminal tax matters” as “on that day” and for “civil </a:t>
            </a:r>
            <a:r>
              <a:rPr lang="en-US" dirty="0" smtClean="0"/>
              <a:t>tax matters</a:t>
            </a:r>
            <a:r>
              <a:rPr lang="en-US" dirty="0"/>
              <a:t>” for taxable periods beginning on or after the date on which the TIEA comes </a:t>
            </a:r>
            <a:r>
              <a:rPr lang="en-US" dirty="0" smtClean="0"/>
              <a:t>into effect</a:t>
            </a:r>
            <a:r>
              <a:rPr lang="en-US" dirty="0"/>
              <a:t>. This means that in criminal tax matters, the information relating to period prior </a:t>
            </a:r>
            <a:r>
              <a:rPr lang="en-US" dirty="0" smtClean="0"/>
              <a:t>to coming </a:t>
            </a:r>
            <a:r>
              <a:rPr lang="en-US" dirty="0"/>
              <a:t>into force of the TIEA can be requested but not in civil tax matters. The “criminal </a:t>
            </a:r>
            <a:r>
              <a:rPr lang="en-US" dirty="0" smtClean="0"/>
              <a:t>tax </a:t>
            </a:r>
            <a:r>
              <a:rPr lang="en-US" dirty="0"/>
              <a:t>matters” include tax matters liable to prosecution under the laws of the requesting </a:t>
            </a:r>
            <a:r>
              <a:rPr lang="en-US" dirty="0" smtClean="0"/>
              <a:t>country e.g</a:t>
            </a:r>
            <a:r>
              <a:rPr lang="en-US" dirty="0"/>
              <a:t>. attempt to evade tax under section 276C of the Income-tax Act.</a:t>
            </a:r>
          </a:p>
        </p:txBody>
      </p:sp>
      <p:sp>
        <p:nvSpPr>
          <p:cNvPr id="5" name="Slide Number Placeholder 4"/>
          <p:cNvSpPr>
            <a:spLocks noGrp="1"/>
          </p:cNvSpPr>
          <p:nvPr>
            <p:ph type="sldNum" sz="quarter" idx="12"/>
          </p:nvPr>
        </p:nvSpPr>
        <p:spPr/>
        <p:txBody>
          <a:bodyPr/>
          <a:lstStyle/>
          <a:p>
            <a:fld id="{B6F15528-21DE-4FAA-801E-634DDDAF4B2B}" type="slidenum">
              <a:rPr lang="en-US" smtClean="0"/>
              <a:pPr/>
              <a:t>54</a:t>
            </a:fld>
            <a:endParaRPr lang="en-US" dirty="0"/>
          </a:p>
        </p:txBody>
      </p:sp>
      <p:sp>
        <p:nvSpPr>
          <p:cNvPr id="4" name="Footer Placeholder 3"/>
          <p:cNvSpPr>
            <a:spLocks noGrp="1"/>
          </p:cNvSpPr>
          <p:nvPr>
            <p:ph type="ftr" sz="quarter" idx="11"/>
          </p:nvPr>
        </p:nvSpPr>
        <p:spPr/>
        <p:txBody>
          <a:bodyPr/>
          <a:lstStyle/>
          <a:p>
            <a:r>
              <a:rPr lang="en-US" smtClean="0"/>
              <a:t>16-01-2016</a:t>
            </a:r>
            <a:endParaRPr lang="en-US" dirty="0"/>
          </a:p>
        </p:txBody>
      </p:sp>
    </p:spTree>
    <p:extLst>
      <p:ext uri="{BB962C8B-B14F-4D97-AF65-F5344CB8AC3E}">
        <p14:creationId xmlns:p14="http://schemas.microsoft.com/office/powerpoint/2010/main" val="3630287116"/>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57200" y="46038"/>
            <a:ext cx="7620000" cy="487362"/>
          </a:xfrm>
        </p:spPr>
        <p:txBody>
          <a:bodyPr/>
          <a:lstStyle/>
          <a:p>
            <a:r>
              <a:rPr lang="en-IN" sz="3000" b="1" dirty="0" smtClean="0">
                <a:latin typeface="Calibri" panose="020F0502020204030204" pitchFamily="34" charset="0"/>
              </a:rPr>
              <a:t>Important Case Laws</a:t>
            </a:r>
            <a:endParaRPr lang="en-IN" sz="3000" b="1" dirty="0">
              <a:latin typeface="Calibri" panose="020F0502020204030204" pitchFamily="34" charset="0"/>
            </a:endParaRPr>
          </a:p>
        </p:txBody>
      </p:sp>
      <p:sp>
        <p:nvSpPr>
          <p:cNvPr id="7" name="Content Placeholder 6"/>
          <p:cNvSpPr>
            <a:spLocks noGrp="1"/>
          </p:cNvSpPr>
          <p:nvPr>
            <p:ph sz="half" idx="1"/>
          </p:nvPr>
        </p:nvSpPr>
        <p:spPr>
          <a:xfrm>
            <a:off x="457200" y="1143000"/>
            <a:ext cx="3657600" cy="4590288"/>
          </a:xfrm>
        </p:spPr>
        <p:txBody>
          <a:bodyPr>
            <a:normAutofit/>
          </a:bodyPr>
          <a:lstStyle/>
          <a:p>
            <a:pPr marL="228600">
              <a:buNone/>
            </a:pPr>
            <a:r>
              <a:rPr lang="en-IN" sz="1800" dirty="0" smtClean="0"/>
              <a:t>	</a:t>
            </a:r>
            <a:endParaRPr lang="en-IN" sz="1800" dirty="0"/>
          </a:p>
        </p:txBody>
      </p:sp>
      <p:sp>
        <p:nvSpPr>
          <p:cNvPr id="3" name="Content Placeholder 2"/>
          <p:cNvSpPr>
            <a:spLocks noGrp="1"/>
          </p:cNvSpPr>
          <p:nvPr>
            <p:ph sz="half" idx="2"/>
          </p:nvPr>
        </p:nvSpPr>
        <p:spPr>
          <a:xfrm>
            <a:off x="381000" y="685800"/>
            <a:ext cx="7696200" cy="5715000"/>
          </a:xfrm>
        </p:spPr>
        <p:txBody>
          <a:bodyPr>
            <a:noAutofit/>
          </a:bodyPr>
          <a:lstStyle/>
          <a:p>
            <a:pPr marL="571500" indent="-457200" algn="just">
              <a:buClrTx/>
              <a:buFont typeface="+mj-lt"/>
              <a:buAutoNum type="arabicPeriod"/>
            </a:pPr>
            <a:r>
              <a:rPr lang="en-US" sz="2000" b="1" dirty="0" smtClean="0"/>
              <a:t>Shri Mohan Manoj Dhupelia, Shri Ambrish Manoj Dhupelia and Ms. Bhavya Manoj Dhupelia vs. DCIT – [2014] 52 Taxmann.com 146 (Mumbai-Trib.) – Decision dtd 31</a:t>
            </a:r>
            <a:r>
              <a:rPr lang="en-US" sz="2000" b="1" baseline="30000" dirty="0" smtClean="0"/>
              <a:t>st</a:t>
            </a:r>
            <a:r>
              <a:rPr lang="en-US" sz="2000" b="1" dirty="0" smtClean="0"/>
              <a:t> Oct, 2014</a:t>
            </a:r>
          </a:p>
          <a:p>
            <a:pPr marL="777240" lvl="2" indent="0" algn="just">
              <a:buClrTx/>
              <a:buNone/>
            </a:pPr>
            <a:r>
              <a:rPr lang="en-US" sz="2200" dirty="0" smtClean="0"/>
              <a:t>Info </a:t>
            </a:r>
            <a:r>
              <a:rPr lang="en-US" sz="2200" dirty="0"/>
              <a:t>received by </a:t>
            </a:r>
            <a:r>
              <a:rPr lang="en-US" sz="2200" dirty="0" smtClean="0"/>
              <a:t>Tax </a:t>
            </a:r>
            <a:r>
              <a:rPr lang="en-US" sz="2200" dirty="0"/>
              <a:t>Authorities that </a:t>
            </a:r>
            <a:r>
              <a:rPr lang="en-US" sz="2200" dirty="0" smtClean="0"/>
              <a:t>Dhupelias are </a:t>
            </a:r>
            <a:r>
              <a:rPr lang="en-US" sz="2200" dirty="0"/>
              <a:t>beneficiaries of a discretionary trust </a:t>
            </a:r>
            <a:r>
              <a:rPr lang="en-US" sz="2200" dirty="0" smtClean="0"/>
              <a:t>which </a:t>
            </a:r>
            <a:r>
              <a:rPr lang="en-US" sz="2200" dirty="0"/>
              <a:t>had a bank account in Liechtenstein Bank with a substantial balance [US$ 24,06,604.90 as on 31.12.2001].</a:t>
            </a:r>
            <a:endParaRPr lang="en-US" sz="2200" dirty="0" smtClean="0"/>
          </a:p>
          <a:p>
            <a:pPr marL="411480" lvl="1" indent="0" algn="just">
              <a:buClrTx/>
              <a:buNone/>
            </a:pPr>
            <a:r>
              <a:rPr lang="en-US" sz="2200" b="1" dirty="0" smtClean="0"/>
              <a:t>Issue</a:t>
            </a:r>
          </a:p>
          <a:p>
            <a:pPr marL="777240" lvl="2" indent="0" algn="just">
              <a:buClrTx/>
              <a:buNone/>
            </a:pPr>
            <a:r>
              <a:rPr lang="en-US" sz="2200" dirty="0" smtClean="0"/>
              <a:t>Taxpayers contented </a:t>
            </a:r>
            <a:r>
              <a:rPr lang="en-US" sz="2200" dirty="0"/>
              <a:t>that reopening of the assessment was bad in law</a:t>
            </a:r>
            <a:endParaRPr lang="en-US" sz="2200" dirty="0" smtClean="0"/>
          </a:p>
          <a:p>
            <a:pPr marL="411480" lvl="1" indent="0" algn="just">
              <a:buClrTx/>
              <a:buNone/>
            </a:pPr>
            <a:r>
              <a:rPr lang="en-US" sz="2200" b="1" dirty="0" smtClean="0"/>
              <a:t>Held</a:t>
            </a:r>
          </a:p>
          <a:p>
            <a:pPr marL="777240" lvl="2" indent="0" algn="just">
              <a:buClrTx/>
              <a:buNone/>
            </a:pPr>
            <a:r>
              <a:rPr lang="en-US" sz="2200" dirty="0"/>
              <a:t>ITAT </a:t>
            </a:r>
            <a:r>
              <a:rPr lang="en-US" sz="2200" dirty="0" smtClean="0"/>
              <a:t>held </a:t>
            </a:r>
            <a:r>
              <a:rPr lang="en-US" sz="2200" dirty="0"/>
              <a:t>that the totality of facts clearly indicates that the deposit made in the bank account of the trust represents unaccounted income of the taxpayers, as the same was not disclosed by these taxpayers in their respective returns in India. The additions made by the </a:t>
            </a:r>
            <a:r>
              <a:rPr lang="en-US" sz="2200" dirty="0" smtClean="0"/>
              <a:t>AO </a:t>
            </a:r>
            <a:r>
              <a:rPr lang="en-US" sz="2200" dirty="0"/>
              <a:t>were accordingly confirmed.</a:t>
            </a:r>
          </a:p>
          <a:p>
            <a:pPr marL="411480" lvl="1" indent="0" algn="just">
              <a:buClrTx/>
              <a:buNone/>
            </a:pPr>
            <a:endParaRPr lang="en-US" sz="2200" b="1" dirty="0" smtClean="0"/>
          </a:p>
        </p:txBody>
      </p:sp>
      <p:sp>
        <p:nvSpPr>
          <p:cNvPr id="4" name="Slide Number Placeholder 3"/>
          <p:cNvSpPr>
            <a:spLocks noGrp="1"/>
          </p:cNvSpPr>
          <p:nvPr>
            <p:ph type="sldNum" sz="quarter" idx="12"/>
          </p:nvPr>
        </p:nvSpPr>
        <p:spPr/>
        <p:txBody>
          <a:bodyPr/>
          <a:lstStyle/>
          <a:p>
            <a:fld id="{B6F15528-21DE-4FAA-801E-634DDDAF4B2B}" type="slidenum">
              <a:rPr lang="en-US" smtClean="0"/>
              <a:pPr/>
              <a:t>55</a:t>
            </a:fld>
            <a:endParaRPr lang="en-US" dirty="0"/>
          </a:p>
        </p:txBody>
      </p:sp>
      <p:sp>
        <p:nvSpPr>
          <p:cNvPr id="2" name="Footer Placeholder 1"/>
          <p:cNvSpPr>
            <a:spLocks noGrp="1"/>
          </p:cNvSpPr>
          <p:nvPr>
            <p:ph type="ftr" sz="quarter" idx="11"/>
          </p:nvPr>
        </p:nvSpPr>
        <p:spPr/>
        <p:txBody>
          <a:bodyPr/>
          <a:lstStyle/>
          <a:p>
            <a:r>
              <a:rPr lang="en-US" smtClean="0"/>
              <a:t>16-01-2016</a:t>
            </a:r>
            <a:endParaRPr lang="en-US" dirty="0"/>
          </a:p>
        </p:txBody>
      </p:sp>
    </p:spTree>
    <p:extLst>
      <p:ext uri="{BB962C8B-B14F-4D97-AF65-F5344CB8AC3E}">
        <p14:creationId xmlns:p14="http://schemas.microsoft.com/office/powerpoint/2010/main" val="3296333209"/>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57200" y="46038"/>
            <a:ext cx="7620000" cy="487362"/>
          </a:xfrm>
        </p:spPr>
        <p:txBody>
          <a:bodyPr/>
          <a:lstStyle/>
          <a:p>
            <a:r>
              <a:rPr lang="en-IN" sz="3000" b="1" dirty="0">
                <a:latin typeface="Calibri" panose="020F0502020204030204" pitchFamily="34" charset="0"/>
              </a:rPr>
              <a:t>Important Case Laws</a:t>
            </a:r>
            <a:endParaRPr lang="en-IN" sz="3000" dirty="0">
              <a:latin typeface="+mn-lt"/>
            </a:endParaRPr>
          </a:p>
        </p:txBody>
      </p:sp>
      <p:sp>
        <p:nvSpPr>
          <p:cNvPr id="7" name="Content Placeholder 6"/>
          <p:cNvSpPr>
            <a:spLocks noGrp="1"/>
          </p:cNvSpPr>
          <p:nvPr>
            <p:ph sz="half" idx="1"/>
          </p:nvPr>
        </p:nvSpPr>
        <p:spPr>
          <a:xfrm>
            <a:off x="457200" y="1143000"/>
            <a:ext cx="3657600" cy="4590288"/>
          </a:xfrm>
        </p:spPr>
        <p:txBody>
          <a:bodyPr>
            <a:normAutofit/>
          </a:bodyPr>
          <a:lstStyle/>
          <a:p>
            <a:pPr marL="228600">
              <a:buNone/>
            </a:pPr>
            <a:r>
              <a:rPr lang="en-IN" sz="1800" dirty="0" smtClean="0"/>
              <a:t>	</a:t>
            </a:r>
            <a:endParaRPr lang="en-IN" sz="1800" dirty="0"/>
          </a:p>
        </p:txBody>
      </p:sp>
      <p:sp>
        <p:nvSpPr>
          <p:cNvPr id="3" name="Content Placeholder 2"/>
          <p:cNvSpPr>
            <a:spLocks noGrp="1"/>
          </p:cNvSpPr>
          <p:nvPr>
            <p:ph sz="half" idx="2"/>
          </p:nvPr>
        </p:nvSpPr>
        <p:spPr>
          <a:xfrm>
            <a:off x="381000" y="457200"/>
            <a:ext cx="7696200" cy="6248400"/>
          </a:xfrm>
        </p:spPr>
        <p:txBody>
          <a:bodyPr>
            <a:noAutofit/>
          </a:bodyPr>
          <a:lstStyle/>
          <a:p>
            <a:pPr marL="457200" lvl="0" indent="-457200" algn="just">
              <a:buClrTx/>
              <a:buFont typeface="+mj-lt"/>
              <a:buAutoNum type="arabicPeriod" startAt="2"/>
            </a:pPr>
            <a:r>
              <a:rPr lang="en-US" sz="1800" b="1" dirty="0" smtClean="0"/>
              <a:t>Shri </a:t>
            </a:r>
            <a:r>
              <a:rPr lang="en-US" sz="1800" b="1" dirty="0"/>
              <a:t>K</a:t>
            </a:r>
            <a:r>
              <a:rPr lang="en-US" sz="1800" b="1" dirty="0" smtClean="0"/>
              <a:t>. M</a:t>
            </a:r>
            <a:r>
              <a:rPr lang="en-US" sz="1800" b="1" dirty="0"/>
              <a:t>. Mammen vs. DCIT (ITA No. 870/Mds/201) – date of decision </a:t>
            </a:r>
            <a:r>
              <a:rPr lang="en-US" sz="1800" b="1" dirty="0" smtClean="0"/>
              <a:t>21</a:t>
            </a:r>
            <a:r>
              <a:rPr lang="en-US" sz="1800" b="1" baseline="30000" dirty="0" smtClean="0"/>
              <a:t>st</a:t>
            </a:r>
            <a:r>
              <a:rPr lang="en-US" sz="1800" b="1" dirty="0" smtClean="0"/>
              <a:t> January</a:t>
            </a:r>
            <a:r>
              <a:rPr lang="en-US" sz="1800" b="1" dirty="0"/>
              <a:t>, </a:t>
            </a:r>
            <a:r>
              <a:rPr lang="en-US" sz="1800" b="1" dirty="0" smtClean="0"/>
              <a:t>2013</a:t>
            </a:r>
          </a:p>
          <a:p>
            <a:pPr marL="457200" lvl="2" indent="0" algn="just">
              <a:lnSpc>
                <a:spcPts val="2400"/>
              </a:lnSpc>
              <a:buClrTx/>
              <a:buNone/>
            </a:pPr>
            <a:r>
              <a:rPr lang="en-US" sz="1900" dirty="0"/>
              <a:t>Information on record showed that on </a:t>
            </a:r>
            <a:r>
              <a:rPr lang="en-US" sz="1900" dirty="0" smtClean="0"/>
              <a:t>24</a:t>
            </a:r>
            <a:r>
              <a:rPr lang="en-US" sz="1900" baseline="30000" dirty="0" smtClean="0"/>
              <a:t>th</a:t>
            </a:r>
            <a:r>
              <a:rPr lang="en-US" sz="1900" dirty="0" smtClean="0"/>
              <a:t> Mar 2000</a:t>
            </a:r>
            <a:r>
              <a:rPr lang="en-US" sz="1900" dirty="0"/>
              <a:t>, the taxpayer had made a declaration of endowment in favour of M/s. Webster Foundation, </a:t>
            </a:r>
            <a:r>
              <a:rPr lang="en-US" sz="1900" dirty="0" smtClean="0"/>
              <a:t>Vaduz. The taxpayer </a:t>
            </a:r>
            <a:r>
              <a:rPr lang="en-US" sz="1900" dirty="0"/>
              <a:t>was one of the beneficiaries of the Foundation as he </a:t>
            </a:r>
            <a:r>
              <a:rPr lang="en-US" sz="1900" dirty="0" smtClean="0"/>
              <a:t>was </a:t>
            </a:r>
            <a:r>
              <a:rPr lang="en-US" sz="1900" dirty="0"/>
              <a:t>entitled to the ultimate economic assets.</a:t>
            </a:r>
            <a:endParaRPr lang="en-US" sz="1900" b="1" dirty="0" smtClean="0"/>
          </a:p>
          <a:p>
            <a:pPr marL="457200" lvl="2" indent="0" algn="just">
              <a:lnSpc>
                <a:spcPts val="2400"/>
              </a:lnSpc>
              <a:buClrTx/>
              <a:buNone/>
            </a:pPr>
            <a:r>
              <a:rPr lang="en-US" sz="1900" b="1" dirty="0" smtClean="0"/>
              <a:t>Issue</a:t>
            </a:r>
          </a:p>
          <a:p>
            <a:pPr marL="457200" lvl="2" indent="0" algn="just">
              <a:lnSpc>
                <a:spcPts val="2400"/>
              </a:lnSpc>
              <a:buClrTx/>
              <a:buNone/>
            </a:pPr>
            <a:r>
              <a:rPr lang="en-US" sz="1900" dirty="0" smtClean="0"/>
              <a:t>The assessment </a:t>
            </a:r>
            <a:r>
              <a:rPr lang="en-US" sz="1900" dirty="0"/>
              <a:t>was reopened and the </a:t>
            </a:r>
            <a:r>
              <a:rPr lang="en-US" sz="1900" dirty="0" smtClean="0"/>
              <a:t>AO added </a:t>
            </a:r>
            <a:r>
              <a:rPr lang="en-US" sz="1900" dirty="0"/>
              <a:t>the amount outstanding as on 31.12.2001 as unexplained investment </a:t>
            </a:r>
            <a:r>
              <a:rPr lang="en-US" sz="1900" dirty="0" smtClean="0"/>
              <a:t>u/s </a:t>
            </a:r>
            <a:r>
              <a:rPr lang="en-US" sz="1900" dirty="0"/>
              <a:t>69 </a:t>
            </a:r>
            <a:r>
              <a:rPr lang="en-US" sz="1900" dirty="0" smtClean="0"/>
              <a:t>. </a:t>
            </a:r>
            <a:endParaRPr lang="en-US" sz="1900" b="1" dirty="0"/>
          </a:p>
          <a:p>
            <a:pPr marL="457200" lvl="2" indent="0" algn="just">
              <a:lnSpc>
                <a:spcPts val="2400"/>
              </a:lnSpc>
              <a:buClrTx/>
              <a:buNone/>
            </a:pPr>
            <a:r>
              <a:rPr lang="en-US" sz="1900" b="1" dirty="0"/>
              <a:t>Held </a:t>
            </a:r>
          </a:p>
          <a:p>
            <a:pPr marL="457200" lvl="2" indent="0" algn="just">
              <a:lnSpc>
                <a:spcPts val="2400"/>
              </a:lnSpc>
              <a:spcAft>
                <a:spcPts val="1000"/>
              </a:spcAft>
              <a:buClrTx/>
              <a:buNone/>
            </a:pPr>
            <a:r>
              <a:rPr lang="en-US" sz="1900" dirty="0" smtClean="0"/>
              <a:t>Held that </a:t>
            </a:r>
            <a:r>
              <a:rPr lang="en-US" sz="1900" dirty="0"/>
              <a:t>additions have been correctly made</a:t>
            </a:r>
            <a:r>
              <a:rPr lang="en-US" sz="1900" dirty="0" smtClean="0"/>
              <a:t>. </a:t>
            </a:r>
          </a:p>
          <a:p>
            <a:pPr marL="457200" lvl="2" indent="0" algn="just">
              <a:lnSpc>
                <a:spcPts val="2400"/>
              </a:lnSpc>
              <a:spcAft>
                <a:spcPts val="1000"/>
              </a:spcAft>
              <a:buClrTx/>
              <a:buNone/>
            </a:pPr>
            <a:r>
              <a:rPr lang="en-US" sz="1900" dirty="0" smtClean="0"/>
              <a:t>Taxpayer also raised the issue that addition cannot </a:t>
            </a:r>
            <a:r>
              <a:rPr lang="en-US" sz="1900" dirty="0"/>
              <a:t>be made without authentication of the documents. </a:t>
            </a:r>
            <a:r>
              <a:rPr lang="en-US" sz="1900" dirty="0" smtClean="0"/>
              <a:t>Held, since the </a:t>
            </a:r>
            <a:r>
              <a:rPr lang="en-US" sz="1900" dirty="0"/>
              <a:t>information was received from </a:t>
            </a:r>
            <a:r>
              <a:rPr lang="en-US" sz="1900" dirty="0" smtClean="0"/>
              <a:t>CBDT, </a:t>
            </a:r>
            <a:r>
              <a:rPr lang="en-US" sz="1900" dirty="0"/>
              <a:t>it could not be said that the documents were not authenticated. This argument was rejected also on the grounds that the Income Tax authorities are not bound by strict Rules of Evidence as held by the Hon’ble </a:t>
            </a:r>
            <a:r>
              <a:rPr lang="en-US" sz="1900" b="1" dirty="0"/>
              <a:t>Supreme Court in the case of CIT v. East Coast Commercial Company Ltd. (63 ITR 449) (SC</a:t>
            </a:r>
            <a:r>
              <a:rPr lang="en-US" sz="1900" b="1" dirty="0" smtClean="0"/>
              <a:t>).</a:t>
            </a:r>
            <a:endParaRPr lang="en-US" sz="1900"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56</a:t>
            </a:fld>
            <a:endParaRPr lang="en-US" dirty="0"/>
          </a:p>
        </p:txBody>
      </p:sp>
      <p:sp>
        <p:nvSpPr>
          <p:cNvPr id="2" name="Footer Placeholder 1"/>
          <p:cNvSpPr>
            <a:spLocks noGrp="1"/>
          </p:cNvSpPr>
          <p:nvPr>
            <p:ph type="ftr" sz="quarter" idx="11"/>
          </p:nvPr>
        </p:nvSpPr>
        <p:spPr/>
        <p:txBody>
          <a:bodyPr/>
          <a:lstStyle/>
          <a:p>
            <a:r>
              <a:rPr lang="en-US" smtClean="0"/>
              <a:t>16-01-2016</a:t>
            </a:r>
            <a:endParaRPr lang="en-US" dirty="0"/>
          </a:p>
        </p:txBody>
      </p:sp>
    </p:spTree>
    <p:extLst>
      <p:ext uri="{BB962C8B-B14F-4D97-AF65-F5344CB8AC3E}">
        <p14:creationId xmlns:p14="http://schemas.microsoft.com/office/powerpoint/2010/main" val="696867140"/>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46038"/>
            <a:ext cx="7696200" cy="627570"/>
          </a:xfrm>
        </p:spPr>
        <p:txBody>
          <a:bodyPr/>
          <a:lstStyle/>
          <a:p>
            <a:r>
              <a:rPr lang="en-IN" sz="3000" b="1" dirty="0">
                <a:latin typeface="Calibri" panose="020F0502020204030204" pitchFamily="34" charset="0"/>
              </a:rPr>
              <a:t>Important Case Laws</a:t>
            </a:r>
            <a:endParaRPr lang="en-IN" sz="3000" dirty="0">
              <a:latin typeface="+mn-lt"/>
            </a:endParaRPr>
          </a:p>
        </p:txBody>
      </p:sp>
      <p:sp>
        <p:nvSpPr>
          <p:cNvPr id="7" name="Content Placeholder 6"/>
          <p:cNvSpPr>
            <a:spLocks noGrp="1"/>
          </p:cNvSpPr>
          <p:nvPr>
            <p:ph sz="half" idx="1"/>
          </p:nvPr>
        </p:nvSpPr>
        <p:spPr>
          <a:xfrm>
            <a:off x="457200" y="1143000"/>
            <a:ext cx="3657600" cy="4590288"/>
          </a:xfrm>
        </p:spPr>
        <p:txBody>
          <a:bodyPr>
            <a:normAutofit/>
          </a:bodyPr>
          <a:lstStyle/>
          <a:p>
            <a:pPr marL="228600">
              <a:buNone/>
            </a:pPr>
            <a:r>
              <a:rPr lang="en-IN" sz="1800" dirty="0" smtClean="0"/>
              <a:t>	</a:t>
            </a:r>
            <a:endParaRPr lang="en-IN" sz="1800" dirty="0"/>
          </a:p>
        </p:txBody>
      </p:sp>
      <p:sp>
        <p:nvSpPr>
          <p:cNvPr id="3" name="Content Placeholder 2"/>
          <p:cNvSpPr>
            <a:spLocks noGrp="1"/>
          </p:cNvSpPr>
          <p:nvPr>
            <p:ph sz="half" idx="2"/>
          </p:nvPr>
        </p:nvSpPr>
        <p:spPr>
          <a:xfrm>
            <a:off x="381000" y="533400"/>
            <a:ext cx="7696200" cy="5486400"/>
          </a:xfrm>
        </p:spPr>
        <p:txBody>
          <a:bodyPr>
            <a:noAutofit/>
          </a:bodyPr>
          <a:lstStyle/>
          <a:p>
            <a:pPr marL="571500" indent="-457200" algn="just">
              <a:buClrTx/>
              <a:buFont typeface="+mj-lt"/>
              <a:buAutoNum type="arabicPeriod" startAt="3"/>
            </a:pPr>
            <a:r>
              <a:rPr lang="en-US" sz="2400" b="1" dirty="0" smtClean="0"/>
              <a:t>Mitsui </a:t>
            </a:r>
            <a:r>
              <a:rPr lang="en-US" sz="2400" b="1" dirty="0"/>
              <a:t>and Company India Pvt. Ltd. </a:t>
            </a:r>
            <a:r>
              <a:rPr lang="en-US" sz="2400" b="1" dirty="0" smtClean="0"/>
              <a:t>vs</a:t>
            </a:r>
            <a:r>
              <a:rPr lang="en-US" sz="2400" b="1" dirty="0"/>
              <a:t>. ITO </a:t>
            </a:r>
            <a:r>
              <a:rPr lang="en-US" sz="2400" b="1" dirty="0" smtClean="0"/>
              <a:t>– [2012] 26 taxmann.com 1 (Delhi) - Date </a:t>
            </a:r>
            <a:r>
              <a:rPr lang="en-US" sz="2400" b="1" dirty="0"/>
              <a:t>of decision </a:t>
            </a:r>
            <a:r>
              <a:rPr lang="en-US" sz="2400" b="1" dirty="0" smtClean="0"/>
              <a:t>26</a:t>
            </a:r>
            <a:r>
              <a:rPr lang="en-US" sz="2400" b="1" baseline="30000" dirty="0" smtClean="0"/>
              <a:t>th</a:t>
            </a:r>
            <a:r>
              <a:rPr lang="en-US" sz="2400" b="1" dirty="0" smtClean="0"/>
              <a:t> Sep, 2012</a:t>
            </a:r>
          </a:p>
          <a:p>
            <a:pPr marL="411480" lvl="1" indent="0" algn="just">
              <a:buClrTx/>
              <a:buNone/>
            </a:pPr>
            <a:r>
              <a:rPr lang="en-US" b="1" dirty="0" smtClean="0"/>
              <a:t>Issue</a:t>
            </a:r>
          </a:p>
          <a:p>
            <a:pPr marL="777240" lvl="2" indent="0" algn="just">
              <a:buClrTx/>
              <a:buNone/>
            </a:pPr>
            <a:r>
              <a:rPr lang="en-US" sz="2400" dirty="0" smtClean="0"/>
              <a:t>Whether the </a:t>
            </a:r>
            <a:r>
              <a:rPr lang="en-US" sz="2400" dirty="0"/>
              <a:t>tax authorities had jurisdiction to carry out reassessment on the basis of information received from the Competent Authority of Japan under Article 26 of the DTAA between India and Japan. </a:t>
            </a:r>
            <a:endParaRPr lang="en-US" sz="2400" b="1" dirty="0"/>
          </a:p>
          <a:p>
            <a:pPr marL="411480" lvl="1" indent="0" algn="just">
              <a:buClrTx/>
              <a:buNone/>
            </a:pPr>
            <a:r>
              <a:rPr lang="en-US" b="1" dirty="0"/>
              <a:t>Held </a:t>
            </a:r>
            <a:endParaRPr lang="en-US" dirty="0"/>
          </a:p>
          <a:p>
            <a:pPr marL="777240" lvl="2" indent="0" algn="just">
              <a:buClrTx/>
              <a:buNone/>
            </a:pPr>
            <a:r>
              <a:rPr lang="en-US" sz="2400" dirty="0" smtClean="0"/>
              <a:t>The information </a:t>
            </a:r>
            <a:r>
              <a:rPr lang="en-US" sz="2400" dirty="0"/>
              <a:t>received from a governmental agency constitutes valid material on the basis of which the Assessing Officer could form a tentative or prima facie belief regarding escapement of income</a:t>
            </a:r>
            <a:r>
              <a:rPr lang="en-US" sz="2400" dirty="0" smtClean="0"/>
              <a:t>.</a:t>
            </a:r>
            <a:endParaRPr lang="en-US" sz="2400" b="1" dirty="0" smtClean="0"/>
          </a:p>
        </p:txBody>
      </p:sp>
      <p:sp>
        <p:nvSpPr>
          <p:cNvPr id="4" name="Slide Number Placeholder 3"/>
          <p:cNvSpPr>
            <a:spLocks noGrp="1"/>
          </p:cNvSpPr>
          <p:nvPr>
            <p:ph type="sldNum" sz="quarter" idx="12"/>
          </p:nvPr>
        </p:nvSpPr>
        <p:spPr/>
        <p:txBody>
          <a:bodyPr/>
          <a:lstStyle/>
          <a:p>
            <a:fld id="{B6F15528-21DE-4FAA-801E-634DDDAF4B2B}" type="slidenum">
              <a:rPr lang="en-US" smtClean="0"/>
              <a:pPr/>
              <a:t>57</a:t>
            </a:fld>
            <a:endParaRPr lang="en-US" dirty="0"/>
          </a:p>
        </p:txBody>
      </p:sp>
      <p:sp>
        <p:nvSpPr>
          <p:cNvPr id="2" name="Footer Placeholder 1"/>
          <p:cNvSpPr>
            <a:spLocks noGrp="1"/>
          </p:cNvSpPr>
          <p:nvPr>
            <p:ph type="ftr" sz="quarter" idx="11"/>
          </p:nvPr>
        </p:nvSpPr>
        <p:spPr/>
        <p:txBody>
          <a:bodyPr/>
          <a:lstStyle/>
          <a:p>
            <a:r>
              <a:rPr lang="en-US" smtClean="0"/>
              <a:t>16-01-2016</a:t>
            </a:r>
            <a:endParaRPr lang="en-US" dirty="0"/>
          </a:p>
        </p:txBody>
      </p:sp>
    </p:spTree>
    <p:extLst>
      <p:ext uri="{BB962C8B-B14F-4D97-AF65-F5344CB8AC3E}">
        <p14:creationId xmlns:p14="http://schemas.microsoft.com/office/powerpoint/2010/main" val="2046298577"/>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57200" y="46038"/>
            <a:ext cx="7620000" cy="487362"/>
          </a:xfrm>
        </p:spPr>
        <p:txBody>
          <a:bodyPr/>
          <a:lstStyle/>
          <a:p>
            <a:r>
              <a:rPr lang="en-IN" sz="3000" b="1" dirty="0" smtClean="0">
                <a:latin typeface="Calibri" panose="020F0502020204030204" pitchFamily="34" charset="0"/>
              </a:rPr>
              <a:t>Important Case Laws</a:t>
            </a:r>
            <a:endParaRPr lang="en-IN" sz="3000" b="1" dirty="0">
              <a:latin typeface="Calibri" panose="020F0502020204030204" pitchFamily="34" charset="0"/>
            </a:endParaRPr>
          </a:p>
        </p:txBody>
      </p:sp>
      <p:sp>
        <p:nvSpPr>
          <p:cNvPr id="7" name="Content Placeholder 6"/>
          <p:cNvSpPr>
            <a:spLocks noGrp="1"/>
          </p:cNvSpPr>
          <p:nvPr>
            <p:ph sz="half" idx="1"/>
          </p:nvPr>
        </p:nvSpPr>
        <p:spPr>
          <a:xfrm>
            <a:off x="457200" y="1143000"/>
            <a:ext cx="3657600" cy="4590288"/>
          </a:xfrm>
        </p:spPr>
        <p:txBody>
          <a:bodyPr>
            <a:normAutofit/>
          </a:bodyPr>
          <a:lstStyle/>
          <a:p>
            <a:pPr marL="228600">
              <a:buNone/>
            </a:pPr>
            <a:r>
              <a:rPr lang="en-IN" sz="1800" dirty="0" smtClean="0"/>
              <a:t>	</a:t>
            </a:r>
            <a:endParaRPr lang="en-IN" sz="1800" dirty="0"/>
          </a:p>
        </p:txBody>
      </p:sp>
      <p:sp>
        <p:nvSpPr>
          <p:cNvPr id="3" name="Content Placeholder 2"/>
          <p:cNvSpPr>
            <a:spLocks noGrp="1"/>
          </p:cNvSpPr>
          <p:nvPr>
            <p:ph sz="half" idx="2"/>
          </p:nvPr>
        </p:nvSpPr>
        <p:spPr>
          <a:xfrm>
            <a:off x="381000" y="533400"/>
            <a:ext cx="8001000" cy="6172200"/>
          </a:xfrm>
        </p:spPr>
        <p:txBody>
          <a:bodyPr>
            <a:noAutofit/>
          </a:bodyPr>
          <a:lstStyle/>
          <a:p>
            <a:pPr marL="457200" indent="-457200" algn="just">
              <a:spcBef>
                <a:spcPts val="0"/>
              </a:spcBef>
              <a:buClrTx/>
              <a:buFont typeface="+mj-lt"/>
              <a:buAutoNum type="arabicPeriod" startAt="4"/>
            </a:pPr>
            <a:r>
              <a:rPr lang="en-US" sz="2000" b="1" dirty="0" smtClean="0"/>
              <a:t>Bikramjit </a:t>
            </a:r>
            <a:r>
              <a:rPr lang="en-US" sz="2000" b="1" dirty="0"/>
              <a:t>Singh Kalra vs. </a:t>
            </a:r>
            <a:r>
              <a:rPr lang="en-US" sz="2000" b="1" dirty="0" smtClean="0"/>
              <a:t>USA </a:t>
            </a:r>
            <a:r>
              <a:rPr lang="en-US" sz="2000" b="1" dirty="0"/>
              <a:t>in US District Court, Northern District of Illinois – Case No</a:t>
            </a:r>
            <a:r>
              <a:rPr lang="en-US" sz="2000" b="1" dirty="0" smtClean="0"/>
              <a:t>. 12-cv-3154 </a:t>
            </a:r>
            <a:r>
              <a:rPr lang="en-US" sz="2000" b="1" dirty="0"/>
              <a:t>date of decision </a:t>
            </a:r>
            <a:r>
              <a:rPr lang="en-US" sz="2000" b="1" dirty="0" smtClean="0"/>
              <a:t>21</a:t>
            </a:r>
            <a:r>
              <a:rPr lang="en-US" sz="2000" b="1" baseline="30000" dirty="0" smtClean="0"/>
              <a:t>st</a:t>
            </a:r>
            <a:r>
              <a:rPr lang="en-US" sz="2000" b="1" dirty="0" smtClean="0"/>
              <a:t> Jan </a:t>
            </a:r>
            <a:r>
              <a:rPr lang="en-US" sz="2000" b="1" dirty="0"/>
              <a:t>2014 and </a:t>
            </a:r>
            <a:r>
              <a:rPr lang="en-US" sz="2000" b="1" dirty="0" smtClean="0"/>
              <a:t>23</a:t>
            </a:r>
            <a:r>
              <a:rPr lang="en-US" sz="2000" b="1" baseline="30000" dirty="0" smtClean="0"/>
              <a:t>rd</a:t>
            </a:r>
            <a:r>
              <a:rPr lang="en-US" sz="2000" b="1" dirty="0" smtClean="0"/>
              <a:t> Apr 2013</a:t>
            </a:r>
          </a:p>
          <a:p>
            <a:pPr marL="457200" lvl="1" indent="0" algn="just">
              <a:buClrTx/>
              <a:buNone/>
            </a:pPr>
            <a:r>
              <a:rPr lang="en-US" sz="2000" dirty="0"/>
              <a:t>India CA’s request to US CA re details of bank accounts of Mr. B. S. Kalra in Bank of America and HSBC Bank, USA, for the period 1st April, 2000 to 31st December, 2011 under Article 28 of the DTAA between India and USA.</a:t>
            </a:r>
          </a:p>
          <a:p>
            <a:pPr marL="457200" lvl="1" indent="0" algn="just">
              <a:buClrTx/>
              <a:buNone/>
            </a:pPr>
            <a:r>
              <a:rPr lang="en-US" sz="2000" b="1" dirty="0"/>
              <a:t>Issue</a:t>
            </a:r>
          </a:p>
          <a:p>
            <a:pPr marL="457200" lvl="1" indent="0" algn="just">
              <a:buClrTx/>
              <a:buNone/>
            </a:pPr>
            <a:r>
              <a:rPr lang="en-US" sz="2000" dirty="0" smtClean="0"/>
              <a:t>Mr. Kalra Contested the </a:t>
            </a:r>
            <a:r>
              <a:rPr lang="en-US" sz="2000" dirty="0"/>
              <a:t>production of bank records for 2000 through 2009</a:t>
            </a:r>
          </a:p>
          <a:p>
            <a:pPr marL="457200" lvl="1" indent="0" algn="just">
              <a:buClrTx/>
              <a:buNone/>
            </a:pPr>
            <a:r>
              <a:rPr lang="en-US" sz="2000" b="1" dirty="0"/>
              <a:t>Held </a:t>
            </a:r>
            <a:r>
              <a:rPr lang="en-US" sz="2000" b="1" dirty="0" smtClean="0"/>
              <a:t>– in favour of IRS</a:t>
            </a:r>
            <a:endParaRPr lang="en-US" sz="2000" b="1" dirty="0"/>
          </a:p>
          <a:p>
            <a:pPr marL="457200" lvl="1" indent="0" algn="just">
              <a:buClrTx/>
              <a:buNone/>
            </a:pPr>
            <a:r>
              <a:rPr lang="en-US" sz="2000" dirty="0"/>
              <a:t>To establish that IRS summons is valid the government must satisfy the four factors set forth by the </a:t>
            </a:r>
            <a:r>
              <a:rPr lang="en-US" sz="2000" b="1" dirty="0"/>
              <a:t>Supreme Court in United States v. Powell, 379 U.S. 48 (1964</a:t>
            </a:r>
            <a:r>
              <a:rPr lang="en-US" sz="2000" b="1" dirty="0" smtClean="0"/>
              <a:t>)</a:t>
            </a:r>
            <a:r>
              <a:rPr lang="en-US" sz="2000" dirty="0" smtClean="0"/>
              <a:t>:</a:t>
            </a:r>
          </a:p>
          <a:p>
            <a:pPr marL="457200" lvl="1" indent="-342900" algn="just">
              <a:buClrTx/>
              <a:buAutoNum type="arabicParenBoth"/>
            </a:pPr>
            <a:r>
              <a:rPr lang="en-US" sz="2000" dirty="0" smtClean="0"/>
              <a:t>the </a:t>
            </a:r>
            <a:r>
              <a:rPr lang="en-US" sz="2000" dirty="0"/>
              <a:t>summons were issued for a legitimate purpose; </a:t>
            </a:r>
            <a:endParaRPr lang="en-US" sz="2000" dirty="0" smtClean="0"/>
          </a:p>
          <a:p>
            <a:pPr marL="457200" lvl="1" indent="-342900" algn="just">
              <a:buClrTx/>
              <a:buAutoNum type="arabicParenBoth"/>
            </a:pPr>
            <a:r>
              <a:rPr lang="en-US" sz="2000" dirty="0" smtClean="0"/>
              <a:t>the summoned </a:t>
            </a:r>
            <a:r>
              <a:rPr lang="en-US" sz="2000" dirty="0"/>
              <a:t>data may be relevant to that purpose; </a:t>
            </a:r>
            <a:endParaRPr lang="en-US" sz="2000" dirty="0" smtClean="0"/>
          </a:p>
          <a:p>
            <a:pPr marL="457200" lvl="1" indent="-342900" algn="just">
              <a:buClrTx/>
              <a:buAutoNum type="arabicParenBoth"/>
            </a:pPr>
            <a:r>
              <a:rPr lang="en-US" sz="2000" dirty="0" smtClean="0"/>
              <a:t>the </a:t>
            </a:r>
            <a:r>
              <a:rPr lang="en-US" sz="2000" dirty="0"/>
              <a:t>data is not already in the IRS’s hands; and (4) the IRS has followed the administrative steps for issuing and serving the </a:t>
            </a:r>
            <a:r>
              <a:rPr lang="en-US" sz="2000" dirty="0" smtClean="0"/>
              <a:t>summons.</a:t>
            </a:r>
            <a:endParaRPr lang="en-US" sz="2000"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58</a:t>
            </a:fld>
            <a:endParaRPr lang="en-US" dirty="0"/>
          </a:p>
        </p:txBody>
      </p:sp>
      <p:sp>
        <p:nvSpPr>
          <p:cNvPr id="2" name="Footer Placeholder 1"/>
          <p:cNvSpPr>
            <a:spLocks noGrp="1"/>
          </p:cNvSpPr>
          <p:nvPr>
            <p:ph type="ftr" sz="quarter" idx="11"/>
          </p:nvPr>
        </p:nvSpPr>
        <p:spPr/>
        <p:txBody>
          <a:bodyPr/>
          <a:lstStyle/>
          <a:p>
            <a:r>
              <a:rPr lang="en-US" smtClean="0"/>
              <a:t>16-01-2016</a:t>
            </a:r>
            <a:endParaRPr lang="en-US" dirty="0"/>
          </a:p>
        </p:txBody>
      </p:sp>
    </p:spTree>
    <p:extLst>
      <p:ext uri="{BB962C8B-B14F-4D97-AF65-F5344CB8AC3E}">
        <p14:creationId xmlns:p14="http://schemas.microsoft.com/office/powerpoint/2010/main" val="1261958160"/>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57200" y="46038"/>
            <a:ext cx="7620000" cy="523938"/>
          </a:xfrm>
        </p:spPr>
        <p:txBody>
          <a:bodyPr/>
          <a:lstStyle/>
          <a:p>
            <a:r>
              <a:rPr lang="en-IN" sz="3000" b="1" dirty="0">
                <a:latin typeface="Calibri" panose="020F0502020204030204" pitchFamily="34" charset="0"/>
              </a:rPr>
              <a:t>Important Case </a:t>
            </a:r>
            <a:r>
              <a:rPr lang="en-IN" sz="3000" b="1" dirty="0" smtClean="0">
                <a:latin typeface="Calibri" panose="020F0502020204030204" pitchFamily="34" charset="0"/>
              </a:rPr>
              <a:t>Laws – Foreign Jurisdictions</a:t>
            </a:r>
            <a:endParaRPr lang="en-IN" sz="3000" b="1" dirty="0">
              <a:latin typeface="+mn-lt"/>
            </a:endParaRPr>
          </a:p>
        </p:txBody>
      </p:sp>
      <p:sp>
        <p:nvSpPr>
          <p:cNvPr id="7" name="Content Placeholder 6"/>
          <p:cNvSpPr>
            <a:spLocks noGrp="1"/>
          </p:cNvSpPr>
          <p:nvPr>
            <p:ph sz="half" idx="1"/>
          </p:nvPr>
        </p:nvSpPr>
        <p:spPr>
          <a:xfrm>
            <a:off x="457199" y="1143000"/>
            <a:ext cx="3663863" cy="4590288"/>
          </a:xfrm>
        </p:spPr>
        <p:txBody>
          <a:bodyPr>
            <a:normAutofit/>
          </a:bodyPr>
          <a:lstStyle/>
          <a:p>
            <a:pPr marL="228600">
              <a:buNone/>
            </a:pPr>
            <a:r>
              <a:rPr lang="en-IN" sz="1800" dirty="0" smtClean="0"/>
              <a:t>	</a:t>
            </a:r>
            <a:endParaRPr lang="en-IN" sz="1800" dirty="0"/>
          </a:p>
        </p:txBody>
      </p:sp>
      <p:sp>
        <p:nvSpPr>
          <p:cNvPr id="3" name="Content Placeholder 2"/>
          <p:cNvSpPr>
            <a:spLocks noGrp="1"/>
          </p:cNvSpPr>
          <p:nvPr>
            <p:ph sz="half" idx="2"/>
          </p:nvPr>
        </p:nvSpPr>
        <p:spPr>
          <a:xfrm>
            <a:off x="381000" y="960120"/>
            <a:ext cx="7696200" cy="5059680"/>
          </a:xfrm>
        </p:spPr>
        <p:txBody>
          <a:bodyPr>
            <a:noAutofit/>
          </a:bodyPr>
          <a:lstStyle/>
          <a:p>
            <a:pPr marL="114300" indent="0" algn="ctr">
              <a:buNone/>
            </a:pPr>
            <a:endParaRPr lang="en-US" sz="2400" b="1" dirty="0" smtClean="0"/>
          </a:p>
          <a:p>
            <a:pPr marL="114300" indent="0" algn="just">
              <a:buNone/>
            </a:pPr>
            <a:endParaRPr lang="en-US" sz="2400" b="1"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59</a:t>
            </a:fld>
            <a:endParaRPr lang="en-US" dirty="0"/>
          </a:p>
        </p:txBody>
      </p:sp>
      <p:sp>
        <p:nvSpPr>
          <p:cNvPr id="8" name="Content Placeholder 2"/>
          <p:cNvSpPr txBox="1">
            <a:spLocks/>
          </p:cNvSpPr>
          <p:nvPr/>
        </p:nvSpPr>
        <p:spPr>
          <a:xfrm>
            <a:off x="533400" y="569976"/>
            <a:ext cx="7696200" cy="5907024"/>
          </a:xfrm>
          <a:prstGeom prst="rect">
            <a:avLst/>
          </a:prstGeom>
        </p:spPr>
        <p:txBody>
          <a:bodyPr vert="horz" lIns="91440" tIns="45720" rIns="91440" bIns="45720" rtlCol="0">
            <a:noAutofit/>
          </a:bodyPr>
          <a:lstStyle>
            <a:lvl1pPr marL="342900" indent="-228600" algn="l" defTabSz="914400" rtl="0" eaLnBrk="1" latinLnBrk="0" hangingPunct="1">
              <a:spcBef>
                <a:spcPct val="20000"/>
              </a:spcBef>
              <a:buClr>
                <a:schemeClr val="accent1"/>
              </a:buClr>
              <a:buFont typeface="Arial" pitchFamily="34" charset="0"/>
              <a:buChar char="•"/>
              <a:defRPr sz="28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4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20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8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8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8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8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800" kern="1200">
                <a:solidFill>
                  <a:schemeClr val="tx1"/>
                </a:solidFill>
                <a:latin typeface="+mn-lt"/>
                <a:ea typeface="+mn-ea"/>
                <a:cs typeface="+mn-cs"/>
              </a:defRPr>
            </a:lvl9pPr>
          </a:lstStyle>
          <a:p>
            <a:pPr marL="457200" indent="-457200" algn="just">
              <a:spcBef>
                <a:spcPts val="0"/>
              </a:spcBef>
              <a:spcAft>
                <a:spcPts val="600"/>
              </a:spcAft>
              <a:buClrTx/>
              <a:buFont typeface="+mj-lt"/>
              <a:buAutoNum type="arabicPeriod" startAt="5"/>
            </a:pPr>
            <a:r>
              <a:rPr lang="en-US" sz="2200" dirty="0" smtClean="0"/>
              <a:t>ABU </a:t>
            </a:r>
            <a:r>
              <a:rPr lang="en-US" sz="2200" dirty="0"/>
              <a:t>v Comptroller of Income Tax [2015] SGCA 4 (Singapore, Court of Appeal, 22 January 2015</a:t>
            </a:r>
            <a:r>
              <a:rPr lang="en-US" sz="2200" dirty="0" smtClean="0"/>
              <a:t>)</a:t>
            </a:r>
          </a:p>
          <a:p>
            <a:pPr lvl="2" indent="-457200" algn="just">
              <a:spcBef>
                <a:spcPts val="0"/>
              </a:spcBef>
              <a:spcAft>
                <a:spcPts val="600"/>
              </a:spcAft>
              <a:buClrTx/>
              <a:buFont typeface="+mj-lt"/>
              <a:buAutoNum type="arabicPeriod" startAt="5"/>
            </a:pPr>
            <a:r>
              <a:rPr lang="en-US" sz="2200" dirty="0" smtClean="0"/>
              <a:t>EoI under Japan – Singapore DTAA</a:t>
            </a:r>
          </a:p>
          <a:p>
            <a:pPr marL="457200" indent="-457200" algn="just">
              <a:spcBef>
                <a:spcPts val="0"/>
              </a:spcBef>
              <a:spcAft>
                <a:spcPts val="600"/>
              </a:spcAft>
              <a:buClrTx/>
              <a:buFont typeface="+mj-lt"/>
              <a:buAutoNum type="arabicPeriod" startAt="5"/>
            </a:pPr>
            <a:r>
              <a:rPr lang="en-US" sz="2200" dirty="0" smtClean="0"/>
              <a:t>Comptroller of Income Tax vs AZP, 2012, Singapore, SGHC 112, date of decision 23 May, 2012</a:t>
            </a:r>
          </a:p>
          <a:p>
            <a:pPr marL="457200" indent="-457200" algn="just">
              <a:spcAft>
                <a:spcPts val="600"/>
              </a:spcAft>
              <a:buClrTx/>
              <a:buFont typeface="+mj-lt"/>
              <a:buAutoNum type="arabicPeriod" startAt="5"/>
            </a:pPr>
            <a:r>
              <a:rPr lang="en-US" sz="2200" dirty="0" smtClean="0"/>
              <a:t>Swiss </a:t>
            </a:r>
            <a:r>
              <a:rPr lang="en-US" sz="2200" dirty="0"/>
              <a:t>Federal Administrative Court (SFAC) decision of 17 December 2013</a:t>
            </a:r>
          </a:p>
          <a:p>
            <a:pPr marL="457200" lvl="0" indent="-457200" algn="just">
              <a:spcAft>
                <a:spcPts val="600"/>
              </a:spcAft>
              <a:buClrTx/>
              <a:buFont typeface="+mj-lt"/>
              <a:buAutoNum type="arabicPeriod" startAt="5"/>
            </a:pPr>
            <a:r>
              <a:rPr lang="en-US" sz="2200" dirty="0"/>
              <a:t>The Federal Supreme Court of Switzerland: Switzerland Case No. A-5390/2013 dated 6th January, </a:t>
            </a:r>
            <a:r>
              <a:rPr lang="en-US" sz="2200" dirty="0" smtClean="0"/>
              <a:t>2014</a:t>
            </a:r>
          </a:p>
          <a:p>
            <a:pPr marL="457200" indent="-457200" algn="just">
              <a:spcAft>
                <a:spcPts val="600"/>
              </a:spcAft>
              <a:buClrTx/>
              <a:buFont typeface="+mj-lt"/>
              <a:buAutoNum type="arabicPeriod" startAt="5"/>
            </a:pPr>
            <a:r>
              <a:rPr lang="en-US" sz="2200" dirty="0"/>
              <a:t>The Commissioner for the South African Revenue Service vs Werner Van Kets – Case No. 13446/2011 – date of decision 22nd November, 2011</a:t>
            </a:r>
          </a:p>
          <a:p>
            <a:pPr marL="457200" indent="-457200" algn="just">
              <a:spcAft>
                <a:spcPts val="600"/>
              </a:spcAft>
              <a:buClrTx/>
              <a:buFont typeface="+mj-lt"/>
              <a:buAutoNum type="arabicPeriod" startAt="5"/>
            </a:pPr>
            <a:r>
              <a:rPr lang="en-US" sz="2200" dirty="0"/>
              <a:t>Ben Nevis (Holdings) Limited, Metlika Trading Limited vs Commissioners for HM Revenue &amp; Customs [2013] EWCA </a:t>
            </a:r>
            <a:fld id="{B2063D23-5F5B-469A-BDBF-41ACE34DD6DF}" type="slidenum">
              <a:rPr lang="en-US" sz="2200" smtClean="0"/>
              <a:pPr marL="457200" indent="-457200" algn="just">
                <a:spcAft>
                  <a:spcPts val="600"/>
                </a:spcAft>
                <a:buClrTx/>
                <a:buFont typeface="+mj-lt"/>
                <a:buAutoNum type="arabicPeriod" startAt="5"/>
              </a:pPr>
              <a:t>59</a:t>
            </a:fld>
            <a:r>
              <a:rPr lang="en-US" sz="2200" dirty="0" smtClean="0"/>
              <a:t> 578</a:t>
            </a:r>
            <a:endParaRPr lang="en-US" sz="2200" dirty="0"/>
          </a:p>
        </p:txBody>
      </p:sp>
      <p:sp>
        <p:nvSpPr>
          <p:cNvPr id="2" name="Footer Placeholder 1"/>
          <p:cNvSpPr>
            <a:spLocks noGrp="1"/>
          </p:cNvSpPr>
          <p:nvPr>
            <p:ph type="ftr" sz="quarter" idx="11"/>
          </p:nvPr>
        </p:nvSpPr>
        <p:spPr/>
        <p:txBody>
          <a:bodyPr/>
          <a:lstStyle/>
          <a:p>
            <a:r>
              <a:rPr lang="en-US" smtClean="0"/>
              <a:t>16-01-2016</a:t>
            </a:r>
            <a:endParaRPr lang="en-US" dirty="0"/>
          </a:p>
        </p:txBody>
      </p:sp>
    </p:spTree>
    <p:extLst>
      <p:ext uri="{BB962C8B-B14F-4D97-AF65-F5344CB8AC3E}">
        <p14:creationId xmlns:p14="http://schemas.microsoft.com/office/powerpoint/2010/main" val="340132417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57200" y="46038"/>
            <a:ext cx="7620000" cy="627570"/>
          </a:xfrm>
        </p:spPr>
        <p:txBody>
          <a:bodyPr/>
          <a:lstStyle/>
          <a:p>
            <a:r>
              <a:rPr lang="en-IN" sz="4000" dirty="0" smtClean="0">
                <a:latin typeface="+mn-lt"/>
              </a:rPr>
              <a:t>Overview</a:t>
            </a:r>
            <a:endParaRPr lang="en-IN" sz="4000" dirty="0">
              <a:latin typeface="+mn-lt"/>
            </a:endParaRPr>
          </a:p>
        </p:txBody>
      </p:sp>
      <p:sp>
        <p:nvSpPr>
          <p:cNvPr id="7" name="Content Placeholder 6"/>
          <p:cNvSpPr>
            <a:spLocks noGrp="1"/>
          </p:cNvSpPr>
          <p:nvPr>
            <p:ph sz="half" idx="1"/>
          </p:nvPr>
        </p:nvSpPr>
        <p:spPr>
          <a:xfrm>
            <a:off x="457200" y="1143000"/>
            <a:ext cx="3657600" cy="4590288"/>
          </a:xfrm>
        </p:spPr>
        <p:txBody>
          <a:bodyPr>
            <a:normAutofit/>
          </a:bodyPr>
          <a:lstStyle/>
          <a:p>
            <a:pPr marL="228600">
              <a:buNone/>
            </a:pPr>
            <a:r>
              <a:rPr lang="en-IN" sz="1800" dirty="0" smtClean="0"/>
              <a:t>	</a:t>
            </a:r>
            <a:endParaRPr lang="en-IN" sz="1800" dirty="0"/>
          </a:p>
        </p:txBody>
      </p:sp>
      <p:sp>
        <p:nvSpPr>
          <p:cNvPr id="3" name="Content Placeholder 2"/>
          <p:cNvSpPr>
            <a:spLocks noGrp="1"/>
          </p:cNvSpPr>
          <p:nvPr>
            <p:ph sz="half" idx="2"/>
          </p:nvPr>
        </p:nvSpPr>
        <p:spPr>
          <a:xfrm>
            <a:off x="381000" y="685800"/>
            <a:ext cx="7696200" cy="5562600"/>
          </a:xfrm>
        </p:spPr>
        <p:txBody>
          <a:bodyPr>
            <a:noAutofit/>
          </a:bodyPr>
          <a:lstStyle/>
          <a:p>
            <a:pPr marL="0" indent="0">
              <a:buNone/>
            </a:pPr>
            <a:r>
              <a:rPr lang="en-US" sz="2600" dirty="0" smtClean="0"/>
              <a:t>“</a:t>
            </a:r>
            <a:r>
              <a:rPr lang="en-US" sz="2600" b="1" dirty="0" smtClean="0"/>
              <a:t>Article 26 - Exchange of Information</a:t>
            </a:r>
            <a:endParaRPr lang="en-US" sz="2600" b="1" dirty="0"/>
          </a:p>
          <a:p>
            <a:pPr marL="457200" indent="-457200" algn="just">
              <a:buNone/>
            </a:pPr>
            <a:r>
              <a:rPr lang="en-US" sz="2600" i="1" dirty="0"/>
              <a:t>1</a:t>
            </a:r>
            <a:r>
              <a:rPr lang="en-US" sz="2600" i="1" dirty="0" smtClean="0"/>
              <a:t>.	The </a:t>
            </a:r>
            <a:r>
              <a:rPr lang="en-US" sz="2600" i="1" dirty="0"/>
              <a:t>competent authorities of the Contracting States shall exchange </a:t>
            </a:r>
            <a:r>
              <a:rPr lang="en-US" sz="2600" i="1" dirty="0" smtClean="0"/>
              <a:t>such information </a:t>
            </a:r>
            <a:r>
              <a:rPr lang="en-US" sz="2600" i="1" dirty="0"/>
              <a:t>as is </a:t>
            </a:r>
            <a:r>
              <a:rPr lang="en-US" sz="2600" b="1" i="1" u="sng" dirty="0"/>
              <a:t>foreseeably relevant</a:t>
            </a:r>
            <a:r>
              <a:rPr lang="en-US" sz="2600" i="1" dirty="0"/>
              <a:t> for carrying out the provisions of </a:t>
            </a:r>
            <a:r>
              <a:rPr lang="en-US" sz="2600" i="1" dirty="0" smtClean="0"/>
              <a:t>this Convention </a:t>
            </a:r>
            <a:r>
              <a:rPr lang="en-US" sz="2600" b="1" i="1" u="sng" dirty="0"/>
              <a:t>or</a:t>
            </a:r>
            <a:r>
              <a:rPr lang="en-US" sz="2600" i="1" dirty="0"/>
              <a:t> to the administration or enforcement of the domestic laws </a:t>
            </a:r>
            <a:r>
              <a:rPr lang="en-US" sz="2600" i="1" dirty="0" smtClean="0"/>
              <a:t>concerning </a:t>
            </a:r>
            <a:r>
              <a:rPr lang="en-US" sz="2600" b="1" i="1" u="sng" dirty="0" smtClean="0"/>
              <a:t>taxes </a:t>
            </a:r>
            <a:r>
              <a:rPr lang="en-US" sz="2600" b="1" i="1" u="sng" dirty="0"/>
              <a:t>of every kind and description</a:t>
            </a:r>
            <a:r>
              <a:rPr lang="en-US" sz="2600" i="1" dirty="0"/>
              <a:t> imposed on behalf of the Contracting States, or </a:t>
            </a:r>
            <a:r>
              <a:rPr lang="en-US" sz="2600" i="1" dirty="0" smtClean="0"/>
              <a:t>of their </a:t>
            </a:r>
            <a:r>
              <a:rPr lang="en-US" sz="2600" i="1" dirty="0"/>
              <a:t>political subdivisions or local authorities, </a:t>
            </a:r>
            <a:r>
              <a:rPr lang="en-US" sz="2600" b="1" i="1" u="sng" dirty="0"/>
              <a:t>insofar as the taxation thereunder </a:t>
            </a:r>
            <a:r>
              <a:rPr lang="en-US" sz="2600" b="1" i="1" u="sng" dirty="0" smtClean="0"/>
              <a:t>is not </a:t>
            </a:r>
            <a:r>
              <a:rPr lang="en-US" sz="2600" b="1" i="1" u="sng" dirty="0"/>
              <a:t>contrary to the Convention.</a:t>
            </a:r>
            <a:r>
              <a:rPr lang="en-US" sz="2600" i="1" dirty="0"/>
              <a:t> The exchange of information is not restricted </a:t>
            </a:r>
            <a:r>
              <a:rPr lang="en-US" sz="2600" i="1" dirty="0" smtClean="0"/>
              <a:t>by Articles </a:t>
            </a:r>
            <a:r>
              <a:rPr lang="en-US" sz="2600" i="1" dirty="0"/>
              <a:t>1 and 2</a:t>
            </a:r>
            <a:r>
              <a:rPr lang="en-US" sz="2600" i="1" dirty="0" smtClean="0"/>
              <a:t>.”</a:t>
            </a:r>
            <a:endParaRPr lang="en-US" sz="2600" i="1"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6</a:t>
            </a:fld>
            <a:endParaRPr lang="en-US" dirty="0"/>
          </a:p>
        </p:txBody>
      </p:sp>
      <p:sp>
        <p:nvSpPr>
          <p:cNvPr id="2" name="Footer Placeholder 1"/>
          <p:cNvSpPr>
            <a:spLocks noGrp="1"/>
          </p:cNvSpPr>
          <p:nvPr>
            <p:ph type="ftr" sz="quarter" idx="11"/>
          </p:nvPr>
        </p:nvSpPr>
        <p:spPr/>
        <p:txBody>
          <a:bodyPr/>
          <a:lstStyle/>
          <a:p>
            <a:r>
              <a:rPr lang="en-US" smtClean="0"/>
              <a:t>16-01-2016</a:t>
            </a:r>
            <a:endParaRPr lang="en-US" dirty="0"/>
          </a:p>
        </p:txBody>
      </p:sp>
    </p:spTree>
    <p:extLst>
      <p:ext uri="{BB962C8B-B14F-4D97-AF65-F5344CB8AC3E}">
        <p14:creationId xmlns:p14="http://schemas.microsoft.com/office/powerpoint/2010/main" val="3245940180"/>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57200" y="46038"/>
            <a:ext cx="7620000" cy="523938"/>
          </a:xfrm>
        </p:spPr>
        <p:txBody>
          <a:bodyPr/>
          <a:lstStyle/>
          <a:p>
            <a:r>
              <a:rPr lang="en-IN" sz="3000" b="1" dirty="0">
                <a:latin typeface="Calibri" panose="020F0502020204030204" pitchFamily="34" charset="0"/>
              </a:rPr>
              <a:t>Important Case Laws Cont’d..</a:t>
            </a:r>
            <a:endParaRPr lang="en-IN" sz="3000" b="1" dirty="0">
              <a:latin typeface="+mn-lt"/>
            </a:endParaRPr>
          </a:p>
        </p:txBody>
      </p:sp>
      <p:sp>
        <p:nvSpPr>
          <p:cNvPr id="7" name="Content Placeholder 6"/>
          <p:cNvSpPr>
            <a:spLocks noGrp="1"/>
          </p:cNvSpPr>
          <p:nvPr>
            <p:ph sz="half" idx="1"/>
          </p:nvPr>
        </p:nvSpPr>
        <p:spPr>
          <a:xfrm>
            <a:off x="457199" y="1143000"/>
            <a:ext cx="3663863" cy="4590288"/>
          </a:xfrm>
        </p:spPr>
        <p:txBody>
          <a:bodyPr>
            <a:normAutofit/>
          </a:bodyPr>
          <a:lstStyle/>
          <a:p>
            <a:pPr marL="228600">
              <a:buNone/>
            </a:pPr>
            <a:r>
              <a:rPr lang="en-IN" sz="1800" dirty="0" smtClean="0"/>
              <a:t>	</a:t>
            </a:r>
            <a:endParaRPr lang="en-IN" sz="1800" dirty="0"/>
          </a:p>
        </p:txBody>
      </p:sp>
      <p:sp>
        <p:nvSpPr>
          <p:cNvPr id="3" name="Content Placeholder 2"/>
          <p:cNvSpPr>
            <a:spLocks noGrp="1"/>
          </p:cNvSpPr>
          <p:nvPr>
            <p:ph sz="half" idx="2"/>
          </p:nvPr>
        </p:nvSpPr>
        <p:spPr>
          <a:xfrm>
            <a:off x="381000" y="960120"/>
            <a:ext cx="7696200" cy="5059680"/>
          </a:xfrm>
        </p:spPr>
        <p:txBody>
          <a:bodyPr>
            <a:noAutofit/>
          </a:bodyPr>
          <a:lstStyle/>
          <a:p>
            <a:pPr marL="114300" indent="0" algn="ctr">
              <a:buNone/>
            </a:pPr>
            <a:endParaRPr lang="en-US" sz="2400" b="1" dirty="0" smtClean="0"/>
          </a:p>
          <a:p>
            <a:pPr marL="114300" indent="0" algn="just">
              <a:buNone/>
            </a:pPr>
            <a:endParaRPr lang="en-US" sz="2400" b="1"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60</a:t>
            </a:fld>
            <a:endParaRPr lang="en-US" dirty="0"/>
          </a:p>
        </p:txBody>
      </p:sp>
      <p:sp>
        <p:nvSpPr>
          <p:cNvPr id="8" name="Content Placeholder 2"/>
          <p:cNvSpPr txBox="1">
            <a:spLocks/>
          </p:cNvSpPr>
          <p:nvPr/>
        </p:nvSpPr>
        <p:spPr>
          <a:xfrm>
            <a:off x="533400" y="457200"/>
            <a:ext cx="7696200" cy="5715000"/>
          </a:xfrm>
          <a:prstGeom prst="rect">
            <a:avLst/>
          </a:prstGeom>
        </p:spPr>
        <p:txBody>
          <a:bodyPr vert="horz" lIns="91440" tIns="45720" rIns="91440" bIns="45720" rtlCol="0">
            <a:noAutofit/>
          </a:bodyPr>
          <a:lstStyle>
            <a:lvl1pPr marL="342900" indent="-228600" algn="l" defTabSz="914400" rtl="0" eaLnBrk="1" latinLnBrk="0" hangingPunct="1">
              <a:spcBef>
                <a:spcPct val="20000"/>
              </a:spcBef>
              <a:buClr>
                <a:schemeClr val="accent1"/>
              </a:buClr>
              <a:buFont typeface="Arial" pitchFamily="34" charset="0"/>
              <a:buChar char="•"/>
              <a:defRPr sz="28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4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20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8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8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8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8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800" kern="1200">
                <a:solidFill>
                  <a:schemeClr val="tx1"/>
                </a:solidFill>
                <a:latin typeface="+mn-lt"/>
                <a:ea typeface="+mn-ea"/>
                <a:cs typeface="+mn-cs"/>
              </a:defRPr>
            </a:lvl9pPr>
          </a:lstStyle>
          <a:p>
            <a:pPr marL="571500" indent="-457200" algn="just">
              <a:spcBef>
                <a:spcPts val="0"/>
              </a:spcBef>
              <a:spcAft>
                <a:spcPts val="600"/>
              </a:spcAft>
              <a:buClrTx/>
              <a:buFont typeface="+mj-lt"/>
              <a:buAutoNum type="arabicPeriod" startAt="11"/>
            </a:pPr>
            <a:r>
              <a:rPr lang="en-US" sz="2000" dirty="0" smtClean="0">
                <a:latin typeface="Calibri" panose="020F0502020204030204" pitchFamily="34" charset="0"/>
              </a:rPr>
              <a:t>M.H</a:t>
            </a:r>
            <a:r>
              <a:rPr lang="en-US" sz="2000" dirty="0">
                <a:latin typeface="Calibri" panose="020F0502020204030204" pitchFamily="34" charset="0"/>
              </a:rPr>
              <a:t>. Investment, J.A. Investment vs. the Cayman Islands Tax Information Authority (CITIA), Cause number </a:t>
            </a:r>
            <a:r>
              <a:rPr lang="en-US" sz="2000" dirty="0" smtClean="0">
                <a:latin typeface="Calibri" panose="020F0502020204030204" pitchFamily="34" charset="0"/>
              </a:rPr>
              <a:t>G391/2012</a:t>
            </a:r>
          </a:p>
          <a:p>
            <a:pPr marL="571500" indent="-457200" algn="just">
              <a:spcBef>
                <a:spcPts val="0"/>
              </a:spcBef>
              <a:spcAft>
                <a:spcPts val="600"/>
              </a:spcAft>
              <a:buClrTx/>
              <a:buFont typeface="+mj-lt"/>
              <a:buAutoNum type="arabicPeriod" startAt="11"/>
            </a:pPr>
            <a:r>
              <a:rPr lang="en-US" sz="2000" dirty="0">
                <a:latin typeface="Calibri" panose="020F0502020204030204" pitchFamily="34" charset="0"/>
              </a:rPr>
              <a:t>Hua Wang Bank Berhad v Commissioner of Taxation (No 7) [2013] FCA 1020, Federal Court of Australia, date of judgment 8 October 2013</a:t>
            </a:r>
          </a:p>
          <a:p>
            <a:pPr marL="571500" indent="-457200" algn="just">
              <a:spcBef>
                <a:spcPts val="0"/>
              </a:spcBef>
              <a:spcAft>
                <a:spcPts val="600"/>
              </a:spcAft>
              <a:buClrTx/>
              <a:buFont typeface="+mj-lt"/>
              <a:buAutoNum type="arabicPeriod" startAt="11"/>
            </a:pPr>
            <a:r>
              <a:rPr lang="en-US" sz="2000" dirty="0">
                <a:latin typeface="Calibri" panose="020F0502020204030204" pitchFamily="34" charset="0"/>
              </a:rPr>
              <a:t>Constitutional Court of Rhineland-Palatinate rules on use of stolen bank data</a:t>
            </a:r>
          </a:p>
          <a:p>
            <a:pPr marL="571500" indent="-457200" algn="just">
              <a:spcBef>
                <a:spcPts val="0"/>
              </a:spcBef>
              <a:spcAft>
                <a:spcPts val="600"/>
              </a:spcAft>
              <a:buClrTx/>
              <a:buFont typeface="+mj-lt"/>
              <a:buAutoNum type="arabicPeriod" startAt="11"/>
            </a:pPr>
            <a:r>
              <a:rPr lang="en-US" sz="2000" dirty="0" smtClean="0">
                <a:latin typeface="Calibri" panose="020F0502020204030204" pitchFamily="34" charset="0"/>
              </a:rPr>
              <a:t>Taylor </a:t>
            </a:r>
            <a:r>
              <a:rPr lang="en-US" sz="2000" dirty="0">
                <a:latin typeface="Calibri" panose="020F0502020204030204" pitchFamily="34" charset="0"/>
              </a:rPr>
              <a:t>Fladgate &amp; Yeatman Limited vs Comptroller of Taxes, Royal Court (Samedi Division), Jersey, date of judgment 12 March 2014</a:t>
            </a:r>
          </a:p>
          <a:p>
            <a:pPr marL="571500" indent="-457200" algn="just">
              <a:spcBef>
                <a:spcPts val="0"/>
              </a:spcBef>
              <a:spcAft>
                <a:spcPts val="600"/>
              </a:spcAft>
              <a:buClrTx/>
              <a:buFont typeface="+mj-lt"/>
              <a:buAutoNum type="arabicPeriod" startAt="11"/>
            </a:pPr>
            <a:r>
              <a:rPr lang="en-US" sz="2000" dirty="0">
                <a:latin typeface="Calibri" panose="020F0502020204030204" pitchFamily="34" charset="0"/>
              </a:rPr>
              <a:t>APEF Management Company Limited –v– The Comptroller of Taxes[2013] JRC 262 – Jersey Royal Court – date of decision 30th December, 2013</a:t>
            </a:r>
          </a:p>
          <a:p>
            <a:pPr marL="571500" indent="-457200" algn="just">
              <a:spcBef>
                <a:spcPts val="0"/>
              </a:spcBef>
              <a:spcAft>
                <a:spcPts val="600"/>
              </a:spcAft>
              <a:buClrTx/>
              <a:buFont typeface="+mj-lt"/>
              <a:buAutoNum type="arabicPeriod" startAt="11"/>
            </a:pPr>
            <a:r>
              <a:rPr lang="en-US" sz="2000" dirty="0">
                <a:latin typeface="Calibri" panose="020F0502020204030204" pitchFamily="34" charset="0"/>
              </a:rPr>
              <a:t>Volaw Trust &amp; Corporate Services Limited and </a:t>
            </a:r>
            <a:r>
              <a:rPr lang="en-US" sz="2000" dirty="0" smtClean="0">
                <a:latin typeface="Calibri" panose="020F0502020204030204" pitchFamily="34" charset="0"/>
              </a:rPr>
              <a:t>Mr. </a:t>
            </a:r>
            <a:r>
              <a:rPr lang="en-US" sz="2000" dirty="0">
                <a:latin typeface="Calibri" panose="020F0502020204030204" pitchFamily="34" charset="0"/>
              </a:rPr>
              <a:t>Berge Gerdt Larsen, v the Office of the Comptroller in the Court of Appeal in Jersey – [2013] JCA 239 - date of decision June, </a:t>
            </a:r>
            <a:r>
              <a:rPr lang="en-US" sz="2000" dirty="0" smtClean="0">
                <a:latin typeface="Calibri" panose="020F0502020204030204" pitchFamily="34" charset="0"/>
              </a:rPr>
              <a:t>2013</a:t>
            </a:r>
            <a:r>
              <a:rPr lang="en-US" sz="2400" dirty="0"/>
              <a:t>.</a:t>
            </a:r>
            <a:endParaRPr lang="en-US" sz="2400" b="1" dirty="0" smtClean="0"/>
          </a:p>
        </p:txBody>
      </p:sp>
      <p:sp>
        <p:nvSpPr>
          <p:cNvPr id="2" name="Footer Placeholder 1"/>
          <p:cNvSpPr>
            <a:spLocks noGrp="1"/>
          </p:cNvSpPr>
          <p:nvPr>
            <p:ph type="ftr" sz="quarter" idx="11"/>
          </p:nvPr>
        </p:nvSpPr>
        <p:spPr/>
        <p:txBody>
          <a:bodyPr/>
          <a:lstStyle/>
          <a:p>
            <a:r>
              <a:rPr lang="en-US" smtClean="0"/>
              <a:t>16-01-2016</a:t>
            </a:r>
            <a:endParaRPr lang="en-US" dirty="0"/>
          </a:p>
        </p:txBody>
      </p:sp>
    </p:spTree>
    <p:extLst>
      <p:ext uri="{BB962C8B-B14F-4D97-AF65-F5344CB8AC3E}">
        <p14:creationId xmlns:p14="http://schemas.microsoft.com/office/powerpoint/2010/main" val="884656386"/>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620000" cy="487362"/>
          </a:xfrm>
        </p:spPr>
        <p:txBody>
          <a:bodyPr/>
          <a:lstStyle/>
          <a:p>
            <a:r>
              <a:rPr lang="en-IN" sz="2400" b="1" dirty="0" smtClean="0">
                <a:solidFill>
                  <a:schemeClr val="tx1"/>
                </a:solidFill>
                <a:latin typeface="Calibri" panose="020F0502020204030204" pitchFamily="34" charset="0"/>
              </a:rPr>
              <a:t>Article 27 - </a:t>
            </a:r>
            <a:r>
              <a:rPr lang="en-US" sz="2400" b="1" dirty="0" smtClean="0">
                <a:solidFill>
                  <a:schemeClr val="tx1"/>
                </a:solidFill>
                <a:latin typeface="Calibri" panose="020F0502020204030204" pitchFamily="34" charset="0"/>
              </a:rPr>
              <a:t>Assistance </a:t>
            </a:r>
            <a:r>
              <a:rPr lang="en-US" sz="2400" b="1" dirty="0">
                <a:solidFill>
                  <a:schemeClr val="tx1"/>
                </a:solidFill>
                <a:latin typeface="Calibri" panose="020F0502020204030204" pitchFamily="34" charset="0"/>
              </a:rPr>
              <a:t>in Collection of </a:t>
            </a:r>
            <a:r>
              <a:rPr lang="en-US" sz="2400" b="1" dirty="0" smtClean="0">
                <a:solidFill>
                  <a:schemeClr val="tx1"/>
                </a:solidFill>
                <a:latin typeface="Calibri" panose="020F0502020204030204" pitchFamily="34" charset="0"/>
              </a:rPr>
              <a:t>Taxes - </a:t>
            </a:r>
            <a:r>
              <a:rPr lang="en-IN" sz="2400" b="1" dirty="0" smtClean="0">
                <a:solidFill>
                  <a:schemeClr val="tx1"/>
                </a:solidFill>
                <a:latin typeface="Calibri" panose="020F0502020204030204" pitchFamily="34" charset="0"/>
              </a:rPr>
              <a:t>Overview</a:t>
            </a:r>
            <a:endParaRPr lang="en-IN" sz="2400" b="1" dirty="0">
              <a:solidFill>
                <a:schemeClr val="tx1"/>
              </a:solidFill>
              <a:latin typeface="Calibri" panose="020F0502020204030204" pitchFamily="34" charset="0"/>
            </a:endParaRPr>
          </a:p>
        </p:txBody>
      </p:sp>
      <p:sp>
        <p:nvSpPr>
          <p:cNvPr id="3" name="Content Placeholder 2"/>
          <p:cNvSpPr>
            <a:spLocks noGrp="1"/>
          </p:cNvSpPr>
          <p:nvPr>
            <p:ph sz="half" idx="1"/>
          </p:nvPr>
        </p:nvSpPr>
        <p:spPr>
          <a:xfrm>
            <a:off x="457200" y="762000"/>
            <a:ext cx="7620000" cy="5638800"/>
          </a:xfrm>
        </p:spPr>
        <p:txBody>
          <a:bodyPr>
            <a:normAutofit fontScale="55000" lnSpcReduction="20000"/>
          </a:bodyPr>
          <a:lstStyle/>
          <a:p>
            <a:pPr marL="331470" indent="-514350" algn="just">
              <a:lnSpc>
                <a:spcPct val="145000"/>
              </a:lnSpc>
              <a:spcBef>
                <a:spcPts val="600"/>
              </a:spcBef>
              <a:buClrTx/>
              <a:buFont typeface="+mj-lt"/>
              <a:buAutoNum type="alphaUcPeriod" startAt="5"/>
            </a:pPr>
            <a:r>
              <a:rPr lang="en-US" sz="3600" b="1" dirty="0" smtClean="0">
                <a:latin typeface="Calibri" panose="020F0502020204030204" pitchFamily="34" charset="0"/>
              </a:rPr>
              <a:t>Assistance </a:t>
            </a:r>
            <a:r>
              <a:rPr lang="en-US" sz="3600" b="1" dirty="0">
                <a:latin typeface="Calibri" panose="020F0502020204030204" pitchFamily="34" charset="0"/>
              </a:rPr>
              <a:t>in the Collection of Taxes Article 27 </a:t>
            </a:r>
            <a:r>
              <a:rPr lang="en-IN" sz="3600" b="1" dirty="0">
                <a:latin typeface="Calibri" panose="020F0502020204030204" pitchFamily="34" charset="0"/>
              </a:rPr>
              <a:t>under the Model Conventions on Income and On Capital</a:t>
            </a:r>
          </a:p>
          <a:p>
            <a:pPr algn="just">
              <a:lnSpc>
                <a:spcPct val="145000"/>
              </a:lnSpc>
              <a:spcBef>
                <a:spcPts val="600"/>
              </a:spcBef>
            </a:pPr>
            <a:r>
              <a:rPr lang="en-IN" sz="3600" dirty="0" smtClean="0">
                <a:latin typeface="Calibri" panose="020F0502020204030204" pitchFamily="34" charset="0"/>
              </a:rPr>
              <a:t>This Article provides the Rules under which Contracting States may agree to provide each other assistance in the collection of taxes.</a:t>
            </a:r>
          </a:p>
          <a:p>
            <a:pPr algn="just">
              <a:lnSpc>
                <a:spcPct val="120000"/>
              </a:lnSpc>
              <a:spcBef>
                <a:spcPts val="600"/>
              </a:spcBef>
              <a:spcAft>
                <a:spcPts val="600"/>
              </a:spcAft>
            </a:pPr>
            <a:r>
              <a:rPr lang="en-IN" sz="3600" dirty="0" smtClean="0">
                <a:latin typeface="Calibri" panose="020F0502020204030204" pitchFamily="34" charset="0"/>
              </a:rPr>
              <a:t>Article 26 applies to the EOI for purposes of the provision of this Article. The confidentiality of information exchanged for purposes of collection is thus ensured.</a:t>
            </a:r>
          </a:p>
          <a:p>
            <a:pPr algn="just">
              <a:lnSpc>
                <a:spcPct val="145000"/>
              </a:lnSpc>
              <a:spcBef>
                <a:spcPts val="600"/>
              </a:spcBef>
            </a:pPr>
            <a:r>
              <a:rPr lang="en-IN" sz="3600" dirty="0" smtClean="0">
                <a:latin typeface="Calibri" panose="020F0502020204030204" pitchFamily="34" charset="0"/>
              </a:rPr>
              <a:t>As on 1</a:t>
            </a:r>
            <a:r>
              <a:rPr lang="en-IN" sz="3600" baseline="30000" dirty="0" smtClean="0">
                <a:latin typeface="Calibri" panose="020F0502020204030204" pitchFamily="34" charset="0"/>
              </a:rPr>
              <a:t>st</a:t>
            </a:r>
            <a:r>
              <a:rPr lang="en-IN" sz="3600" dirty="0" smtClean="0">
                <a:latin typeface="Calibri" panose="020F0502020204030204" pitchFamily="34" charset="0"/>
              </a:rPr>
              <a:t> May 2015, there are 48 countries [Out of 94 Countries] with which Assistance in collection of taxes is possible under DTAA.</a:t>
            </a:r>
          </a:p>
          <a:p>
            <a:pPr algn="just">
              <a:lnSpc>
                <a:spcPct val="145000"/>
              </a:lnSpc>
              <a:spcBef>
                <a:spcPts val="600"/>
              </a:spcBef>
            </a:pPr>
            <a:r>
              <a:rPr lang="en-IN" sz="3600" dirty="0" smtClean="0">
                <a:latin typeface="Calibri" panose="020F0502020204030204" pitchFamily="34" charset="0"/>
              </a:rPr>
              <a:t>Assistance in collection of taxes is also possible under TIEA’s (3 out of 16 countries/jurisdictions), Multilateral Convention (23 out of 85 countries/jurisdictions) &amp; SAARC Multilateral Agreement.</a:t>
            </a:r>
          </a:p>
        </p:txBody>
      </p:sp>
      <p:sp>
        <p:nvSpPr>
          <p:cNvPr id="6" name="Slide Number Placeholder 5"/>
          <p:cNvSpPr>
            <a:spLocks noGrp="1"/>
          </p:cNvSpPr>
          <p:nvPr>
            <p:ph type="sldNum" sz="quarter" idx="12"/>
          </p:nvPr>
        </p:nvSpPr>
        <p:spPr/>
        <p:txBody>
          <a:bodyPr/>
          <a:lstStyle/>
          <a:p>
            <a:fld id="{B6F15528-21DE-4FAA-801E-634DDDAF4B2B}" type="slidenum">
              <a:rPr lang="en-US" smtClean="0"/>
              <a:pPr/>
              <a:t>61</a:t>
            </a:fld>
            <a:endParaRPr lang="en-US" dirty="0"/>
          </a:p>
        </p:txBody>
      </p:sp>
      <p:sp>
        <p:nvSpPr>
          <p:cNvPr id="4" name="Footer Placeholder 3"/>
          <p:cNvSpPr>
            <a:spLocks noGrp="1"/>
          </p:cNvSpPr>
          <p:nvPr>
            <p:ph type="ftr" sz="quarter" idx="11"/>
          </p:nvPr>
        </p:nvSpPr>
        <p:spPr/>
        <p:txBody>
          <a:bodyPr/>
          <a:lstStyle/>
          <a:p>
            <a:r>
              <a:rPr lang="en-US" smtClean="0"/>
              <a:t>16-01-2016</a:t>
            </a:r>
            <a:endParaRPr lang="en-US" dirty="0"/>
          </a:p>
        </p:txBody>
      </p:sp>
    </p:spTree>
    <p:extLst>
      <p:ext uri="{BB962C8B-B14F-4D97-AF65-F5344CB8AC3E}">
        <p14:creationId xmlns:p14="http://schemas.microsoft.com/office/powerpoint/2010/main" val="1879350688"/>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620000" cy="868362"/>
          </a:xfrm>
        </p:spPr>
        <p:txBody>
          <a:bodyPr/>
          <a:lstStyle/>
          <a:p>
            <a:r>
              <a:rPr lang="en-US" sz="2400" b="1" dirty="0" smtClean="0">
                <a:solidFill>
                  <a:schemeClr val="tx1"/>
                </a:solidFill>
                <a:latin typeface="Calibri" panose="020F0502020204030204" pitchFamily="34" charset="0"/>
              </a:rPr>
              <a:t>Article 27 – Assistance in Collection of Taxes</a:t>
            </a:r>
            <a:endParaRPr lang="en-US" sz="2400" b="1" dirty="0">
              <a:solidFill>
                <a:schemeClr val="tx1"/>
              </a:solidFill>
              <a:latin typeface="Calibri" panose="020F0502020204030204" pitchFamily="34" charset="0"/>
            </a:endParaRPr>
          </a:p>
        </p:txBody>
      </p:sp>
      <p:sp>
        <p:nvSpPr>
          <p:cNvPr id="4" name="Content Placeholder 3"/>
          <p:cNvSpPr>
            <a:spLocks noGrp="1"/>
          </p:cNvSpPr>
          <p:nvPr>
            <p:ph sz="half" idx="2"/>
          </p:nvPr>
        </p:nvSpPr>
        <p:spPr>
          <a:xfrm>
            <a:off x="457200" y="1264920"/>
            <a:ext cx="7620000" cy="4983480"/>
          </a:xfrm>
        </p:spPr>
        <p:txBody>
          <a:bodyPr/>
          <a:lstStyle/>
          <a:p>
            <a:pPr marL="114300" indent="0" algn="just">
              <a:buNone/>
            </a:pPr>
            <a:r>
              <a:rPr lang="en-US" b="1" dirty="0" smtClean="0"/>
              <a:t>Para 1 – Principle re Assistance</a:t>
            </a:r>
          </a:p>
          <a:p>
            <a:pPr marL="411480" lvl="1" indent="0" algn="just">
              <a:buNone/>
            </a:pPr>
            <a:r>
              <a:rPr lang="en-US" i="1" dirty="0" smtClean="0"/>
              <a:t>The </a:t>
            </a:r>
            <a:r>
              <a:rPr lang="en-US" i="1" dirty="0"/>
              <a:t>Contracting States shall lend assistance to each other in the </a:t>
            </a:r>
            <a:r>
              <a:rPr lang="en-US" b="1" i="1" dirty="0"/>
              <a:t>collection </a:t>
            </a:r>
            <a:r>
              <a:rPr lang="en-US" b="1" i="1" dirty="0" smtClean="0"/>
              <a:t>of revenue </a:t>
            </a:r>
            <a:r>
              <a:rPr lang="en-US" b="1" i="1" dirty="0"/>
              <a:t>claims. </a:t>
            </a:r>
            <a:r>
              <a:rPr lang="en-US" i="1" dirty="0"/>
              <a:t>This assistance is not restricted by Articles 1 and 2. The </a:t>
            </a:r>
            <a:r>
              <a:rPr lang="en-US" i="1" dirty="0" smtClean="0"/>
              <a:t>competent authorities </a:t>
            </a:r>
            <a:r>
              <a:rPr lang="en-US" i="1" dirty="0"/>
              <a:t>of the Contracting States may </a:t>
            </a:r>
            <a:r>
              <a:rPr lang="en-US" b="1" i="1" dirty="0"/>
              <a:t>by mutual agreement settle the mode </a:t>
            </a:r>
            <a:r>
              <a:rPr lang="en-US" b="1" i="1" dirty="0" smtClean="0"/>
              <a:t>of application</a:t>
            </a:r>
            <a:r>
              <a:rPr lang="en-US" i="1" dirty="0" smtClean="0"/>
              <a:t> </a:t>
            </a:r>
            <a:r>
              <a:rPr lang="en-US" i="1" dirty="0"/>
              <a:t>of this Article.</a:t>
            </a:r>
          </a:p>
        </p:txBody>
      </p:sp>
      <p:sp>
        <p:nvSpPr>
          <p:cNvPr id="6" name="Slide Number Placeholder 5"/>
          <p:cNvSpPr>
            <a:spLocks noGrp="1"/>
          </p:cNvSpPr>
          <p:nvPr>
            <p:ph type="sldNum" sz="quarter" idx="12"/>
          </p:nvPr>
        </p:nvSpPr>
        <p:spPr/>
        <p:txBody>
          <a:bodyPr/>
          <a:lstStyle/>
          <a:p>
            <a:fld id="{B6F15528-21DE-4FAA-801E-634DDDAF4B2B}" type="slidenum">
              <a:rPr lang="en-US" smtClean="0"/>
              <a:pPr/>
              <a:t>62</a:t>
            </a:fld>
            <a:endParaRPr lang="en-US" dirty="0"/>
          </a:p>
        </p:txBody>
      </p:sp>
      <p:sp>
        <p:nvSpPr>
          <p:cNvPr id="3" name="Footer Placeholder 2"/>
          <p:cNvSpPr>
            <a:spLocks noGrp="1"/>
          </p:cNvSpPr>
          <p:nvPr>
            <p:ph type="ftr" sz="quarter" idx="11"/>
          </p:nvPr>
        </p:nvSpPr>
        <p:spPr/>
        <p:txBody>
          <a:bodyPr/>
          <a:lstStyle/>
          <a:p>
            <a:r>
              <a:rPr lang="en-US" smtClean="0"/>
              <a:t>16-01-2016</a:t>
            </a:r>
            <a:endParaRPr lang="en-US" dirty="0"/>
          </a:p>
        </p:txBody>
      </p:sp>
    </p:spTree>
    <p:extLst>
      <p:ext uri="{BB962C8B-B14F-4D97-AF65-F5344CB8AC3E}">
        <p14:creationId xmlns:p14="http://schemas.microsoft.com/office/powerpoint/2010/main" val="3676568376"/>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620000" cy="487362"/>
          </a:xfrm>
        </p:spPr>
        <p:txBody>
          <a:bodyPr/>
          <a:lstStyle/>
          <a:p>
            <a:r>
              <a:rPr lang="en-US" sz="3000" dirty="0" smtClean="0"/>
              <a:t>Article 27 – Assistance in Collection of Taxes</a:t>
            </a:r>
            <a:endParaRPr lang="en-US" sz="3000" dirty="0"/>
          </a:p>
        </p:txBody>
      </p:sp>
      <p:sp>
        <p:nvSpPr>
          <p:cNvPr id="4" name="Content Placeholder 3"/>
          <p:cNvSpPr>
            <a:spLocks noGrp="1"/>
          </p:cNvSpPr>
          <p:nvPr>
            <p:ph sz="half" idx="2"/>
          </p:nvPr>
        </p:nvSpPr>
        <p:spPr>
          <a:xfrm>
            <a:off x="457200" y="990600"/>
            <a:ext cx="7620000" cy="5135880"/>
          </a:xfrm>
        </p:spPr>
        <p:txBody>
          <a:bodyPr>
            <a:normAutofit/>
          </a:bodyPr>
          <a:lstStyle/>
          <a:p>
            <a:pPr marL="114300" indent="0" algn="just">
              <a:buNone/>
            </a:pPr>
            <a:r>
              <a:rPr lang="en-US" b="1" dirty="0" smtClean="0"/>
              <a:t>Para 2 – Definition of Revenue Claim</a:t>
            </a:r>
          </a:p>
          <a:p>
            <a:pPr marL="411480" lvl="1" indent="0" algn="just">
              <a:buNone/>
            </a:pPr>
            <a:r>
              <a:rPr lang="en-US" i="1" dirty="0" smtClean="0"/>
              <a:t>The term “revenue claim” as used in this Article </a:t>
            </a:r>
            <a:r>
              <a:rPr lang="en-US" b="1" i="1" dirty="0" smtClean="0"/>
              <a:t>means an amount owed in respect of taxes of every kind and description</a:t>
            </a:r>
            <a:r>
              <a:rPr lang="en-US" i="1" dirty="0" smtClean="0"/>
              <a:t> imposed on behalf of the Contracting States, or of their political subdivisions or local authorities, insofar as the taxation thereunder is </a:t>
            </a:r>
            <a:r>
              <a:rPr lang="en-US" b="1" i="1" dirty="0" smtClean="0"/>
              <a:t>not contrary to this Convention or any other instrument</a:t>
            </a:r>
            <a:r>
              <a:rPr lang="en-US" i="1" dirty="0" smtClean="0"/>
              <a:t> to which the Contracting States are parties, as well as </a:t>
            </a:r>
            <a:r>
              <a:rPr lang="en-US" b="1" i="1" dirty="0" smtClean="0"/>
              <a:t>interest, administrative penalties and costs of collection or conservancy related to such amount</a:t>
            </a:r>
            <a:r>
              <a:rPr lang="en-US" i="1" dirty="0" smtClean="0"/>
              <a:t>.</a:t>
            </a:r>
            <a:endParaRPr lang="en-US" i="1"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63</a:t>
            </a:fld>
            <a:endParaRPr lang="en-US" dirty="0"/>
          </a:p>
        </p:txBody>
      </p:sp>
      <p:sp>
        <p:nvSpPr>
          <p:cNvPr id="3" name="Footer Placeholder 2"/>
          <p:cNvSpPr>
            <a:spLocks noGrp="1"/>
          </p:cNvSpPr>
          <p:nvPr>
            <p:ph type="ftr" sz="quarter" idx="11"/>
          </p:nvPr>
        </p:nvSpPr>
        <p:spPr/>
        <p:txBody>
          <a:bodyPr/>
          <a:lstStyle/>
          <a:p>
            <a:r>
              <a:rPr lang="en-US" smtClean="0"/>
              <a:t>16-01-2016</a:t>
            </a:r>
            <a:endParaRPr lang="en-US" dirty="0"/>
          </a:p>
        </p:txBody>
      </p:sp>
    </p:spTree>
    <p:extLst>
      <p:ext uri="{BB962C8B-B14F-4D97-AF65-F5344CB8AC3E}">
        <p14:creationId xmlns:p14="http://schemas.microsoft.com/office/powerpoint/2010/main" val="3141171554"/>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620000" cy="563562"/>
          </a:xfrm>
        </p:spPr>
        <p:txBody>
          <a:bodyPr/>
          <a:lstStyle/>
          <a:p>
            <a:r>
              <a:rPr lang="en-US" sz="3200" b="1" dirty="0">
                <a:solidFill>
                  <a:schemeClr val="tx1"/>
                </a:solidFill>
                <a:latin typeface="Calibri" panose="020F0502020204030204" pitchFamily="34" charset="0"/>
              </a:rPr>
              <a:t>Article 27 – Assistance in Collection of Taxes</a:t>
            </a:r>
            <a:endParaRPr lang="en-US" sz="3000" dirty="0"/>
          </a:p>
        </p:txBody>
      </p:sp>
      <p:sp>
        <p:nvSpPr>
          <p:cNvPr id="4" name="Content Placeholder 3"/>
          <p:cNvSpPr>
            <a:spLocks noGrp="1"/>
          </p:cNvSpPr>
          <p:nvPr>
            <p:ph sz="half" idx="2"/>
          </p:nvPr>
        </p:nvSpPr>
        <p:spPr>
          <a:xfrm>
            <a:off x="457200" y="838200"/>
            <a:ext cx="7620000" cy="5288280"/>
          </a:xfrm>
        </p:spPr>
        <p:txBody>
          <a:bodyPr>
            <a:normAutofit/>
          </a:bodyPr>
          <a:lstStyle/>
          <a:p>
            <a:pPr marL="114300" indent="0" algn="just">
              <a:buNone/>
            </a:pPr>
            <a:r>
              <a:rPr lang="en-US" b="1" dirty="0" smtClean="0"/>
              <a:t>Para 3 – Conditions for Request</a:t>
            </a:r>
          </a:p>
          <a:p>
            <a:pPr marL="411480" lvl="1" indent="0" algn="just">
              <a:buNone/>
            </a:pPr>
            <a:r>
              <a:rPr lang="en-US" i="1" dirty="0" smtClean="0"/>
              <a:t>When a revenue claim of a Contracting State is enforceable under the laws of that State and is owed by a person who, at that time, </a:t>
            </a:r>
            <a:r>
              <a:rPr lang="en-US" b="1" i="1" dirty="0" smtClean="0"/>
              <a:t>cannot, under the laws of that State, prevent its collection, </a:t>
            </a:r>
            <a:r>
              <a:rPr lang="en-US" i="1" dirty="0" smtClean="0"/>
              <a:t>that revenue claim shall, at the request of the competent authority of that State, be accepted for purposes of collection by the competent authority of the other Contracting State. That </a:t>
            </a:r>
            <a:r>
              <a:rPr lang="en-US" b="1" i="1" dirty="0" smtClean="0"/>
              <a:t>revenue claim shall be collected </a:t>
            </a:r>
            <a:r>
              <a:rPr lang="en-US" i="1" dirty="0" smtClean="0"/>
              <a:t>by that other State in accordance with the provisions of its laws applicable to the enforcement and collection of its own taxes </a:t>
            </a:r>
            <a:r>
              <a:rPr lang="en-US" b="1" i="1" dirty="0" smtClean="0"/>
              <a:t>as if the revenue claim were a revenue claim of that other State.</a:t>
            </a:r>
          </a:p>
        </p:txBody>
      </p:sp>
      <p:sp>
        <p:nvSpPr>
          <p:cNvPr id="6" name="Slide Number Placeholder 5"/>
          <p:cNvSpPr>
            <a:spLocks noGrp="1"/>
          </p:cNvSpPr>
          <p:nvPr>
            <p:ph type="sldNum" sz="quarter" idx="12"/>
          </p:nvPr>
        </p:nvSpPr>
        <p:spPr/>
        <p:txBody>
          <a:bodyPr/>
          <a:lstStyle/>
          <a:p>
            <a:fld id="{B6F15528-21DE-4FAA-801E-634DDDAF4B2B}" type="slidenum">
              <a:rPr lang="en-US" smtClean="0"/>
              <a:pPr/>
              <a:t>64</a:t>
            </a:fld>
            <a:endParaRPr lang="en-US" dirty="0"/>
          </a:p>
        </p:txBody>
      </p:sp>
      <p:sp>
        <p:nvSpPr>
          <p:cNvPr id="3" name="Footer Placeholder 2"/>
          <p:cNvSpPr>
            <a:spLocks noGrp="1"/>
          </p:cNvSpPr>
          <p:nvPr>
            <p:ph type="ftr" sz="quarter" idx="11"/>
          </p:nvPr>
        </p:nvSpPr>
        <p:spPr/>
        <p:txBody>
          <a:bodyPr/>
          <a:lstStyle/>
          <a:p>
            <a:r>
              <a:rPr lang="en-US" smtClean="0"/>
              <a:t>16-01-2016</a:t>
            </a:r>
            <a:endParaRPr lang="en-US" dirty="0"/>
          </a:p>
        </p:txBody>
      </p:sp>
    </p:spTree>
    <p:extLst>
      <p:ext uri="{BB962C8B-B14F-4D97-AF65-F5344CB8AC3E}">
        <p14:creationId xmlns:p14="http://schemas.microsoft.com/office/powerpoint/2010/main" val="4271132347"/>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620000" cy="258762"/>
          </a:xfrm>
        </p:spPr>
        <p:txBody>
          <a:bodyPr/>
          <a:lstStyle/>
          <a:p>
            <a:r>
              <a:rPr lang="en-US" sz="3200" b="1" dirty="0">
                <a:solidFill>
                  <a:schemeClr val="tx1"/>
                </a:solidFill>
                <a:latin typeface="Calibri" panose="020F0502020204030204" pitchFamily="34" charset="0"/>
              </a:rPr>
              <a:t>Article 27 – Assistance in Collection of Taxes</a:t>
            </a:r>
            <a:endParaRPr lang="en-US" sz="3000" dirty="0"/>
          </a:p>
        </p:txBody>
      </p:sp>
      <p:sp>
        <p:nvSpPr>
          <p:cNvPr id="4" name="Content Placeholder 3"/>
          <p:cNvSpPr>
            <a:spLocks noGrp="1"/>
          </p:cNvSpPr>
          <p:nvPr>
            <p:ph sz="half" idx="2"/>
          </p:nvPr>
        </p:nvSpPr>
        <p:spPr>
          <a:xfrm>
            <a:off x="457200" y="609600"/>
            <a:ext cx="7620000" cy="5715000"/>
          </a:xfrm>
        </p:spPr>
        <p:txBody>
          <a:bodyPr>
            <a:noAutofit/>
          </a:bodyPr>
          <a:lstStyle/>
          <a:p>
            <a:pPr marL="114300" indent="0">
              <a:buNone/>
            </a:pPr>
            <a:r>
              <a:rPr lang="en-US" sz="2400" b="1" dirty="0" smtClean="0"/>
              <a:t>Para 4 - Measures of Conservancy </a:t>
            </a:r>
          </a:p>
          <a:p>
            <a:pPr marL="411480" lvl="1" indent="0" algn="just">
              <a:buNone/>
            </a:pPr>
            <a:r>
              <a:rPr lang="en-US" i="1" dirty="0" smtClean="0"/>
              <a:t>When </a:t>
            </a:r>
            <a:r>
              <a:rPr lang="en-US" i="1" dirty="0"/>
              <a:t>a revenue claim of a Contracting State is a claim in respect of which </a:t>
            </a:r>
            <a:r>
              <a:rPr lang="en-US" i="1" dirty="0" smtClean="0"/>
              <a:t>that State </a:t>
            </a:r>
            <a:r>
              <a:rPr lang="en-US" i="1" dirty="0"/>
              <a:t>may, under its law, take </a:t>
            </a:r>
            <a:r>
              <a:rPr lang="en-US" b="1" i="1" dirty="0"/>
              <a:t>measures of conservancy with a view to ensure </a:t>
            </a:r>
            <a:r>
              <a:rPr lang="en-US" b="1" i="1" dirty="0" smtClean="0"/>
              <a:t>its collection</a:t>
            </a:r>
            <a:r>
              <a:rPr lang="en-US" i="1" dirty="0"/>
              <a:t>, that revenue claim shall, at the request of the competent authority of </a:t>
            </a:r>
            <a:r>
              <a:rPr lang="en-US" i="1" dirty="0" smtClean="0"/>
              <a:t>that State</a:t>
            </a:r>
            <a:r>
              <a:rPr lang="en-US" i="1" dirty="0"/>
              <a:t>, be accepted for purposes of taking measures of conservancy by the </a:t>
            </a:r>
            <a:r>
              <a:rPr lang="en-US" i="1" dirty="0" smtClean="0"/>
              <a:t>competent authority </a:t>
            </a:r>
            <a:r>
              <a:rPr lang="en-US" i="1" dirty="0"/>
              <a:t>of the other Contracting State. That </a:t>
            </a:r>
            <a:r>
              <a:rPr lang="en-US" b="1" i="1" dirty="0"/>
              <a:t>other State shall take measures </a:t>
            </a:r>
            <a:r>
              <a:rPr lang="en-US" b="1" i="1" dirty="0" smtClean="0"/>
              <a:t>of conservancy </a:t>
            </a:r>
            <a:r>
              <a:rPr lang="en-US" b="1" i="1" dirty="0"/>
              <a:t>in respect of that revenue claim in accordance with the provisions of </a:t>
            </a:r>
            <a:r>
              <a:rPr lang="en-US" b="1" i="1" dirty="0" smtClean="0"/>
              <a:t>its laws</a:t>
            </a:r>
            <a:r>
              <a:rPr lang="en-US" i="1" dirty="0" smtClean="0"/>
              <a:t> </a:t>
            </a:r>
            <a:r>
              <a:rPr lang="en-US" i="1" dirty="0"/>
              <a:t>as if the revenue claim were a revenue claim of that other State even if, at the </a:t>
            </a:r>
            <a:r>
              <a:rPr lang="en-US" i="1" dirty="0" smtClean="0"/>
              <a:t>time when </a:t>
            </a:r>
            <a:r>
              <a:rPr lang="en-US" i="1" dirty="0"/>
              <a:t>such measures are applied, the revenue claim is not enforceable in the </a:t>
            </a:r>
            <a:r>
              <a:rPr lang="en-US" i="1" dirty="0" smtClean="0"/>
              <a:t>first mentioned State </a:t>
            </a:r>
            <a:r>
              <a:rPr lang="en-US" i="1" dirty="0"/>
              <a:t>or is owed by a person who has a right to prevent its collection.</a:t>
            </a:r>
            <a:endParaRPr lang="en-US" b="1" i="1" dirty="0" smtClean="0"/>
          </a:p>
        </p:txBody>
      </p:sp>
      <p:sp>
        <p:nvSpPr>
          <p:cNvPr id="6" name="Slide Number Placeholder 5"/>
          <p:cNvSpPr>
            <a:spLocks noGrp="1"/>
          </p:cNvSpPr>
          <p:nvPr>
            <p:ph type="sldNum" sz="quarter" idx="12"/>
          </p:nvPr>
        </p:nvSpPr>
        <p:spPr/>
        <p:txBody>
          <a:bodyPr/>
          <a:lstStyle/>
          <a:p>
            <a:fld id="{B6F15528-21DE-4FAA-801E-634DDDAF4B2B}" type="slidenum">
              <a:rPr lang="en-US" smtClean="0"/>
              <a:pPr/>
              <a:t>65</a:t>
            </a:fld>
            <a:endParaRPr lang="en-US" dirty="0"/>
          </a:p>
        </p:txBody>
      </p:sp>
      <p:sp>
        <p:nvSpPr>
          <p:cNvPr id="3" name="Footer Placeholder 2"/>
          <p:cNvSpPr>
            <a:spLocks noGrp="1"/>
          </p:cNvSpPr>
          <p:nvPr>
            <p:ph type="ftr" sz="quarter" idx="11"/>
          </p:nvPr>
        </p:nvSpPr>
        <p:spPr/>
        <p:txBody>
          <a:bodyPr/>
          <a:lstStyle/>
          <a:p>
            <a:r>
              <a:rPr lang="en-US" smtClean="0"/>
              <a:t>16-01-2016</a:t>
            </a:r>
            <a:endParaRPr lang="en-US" dirty="0"/>
          </a:p>
        </p:txBody>
      </p:sp>
    </p:spTree>
    <p:extLst>
      <p:ext uri="{BB962C8B-B14F-4D97-AF65-F5344CB8AC3E}">
        <p14:creationId xmlns:p14="http://schemas.microsoft.com/office/powerpoint/2010/main" val="559601186"/>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620000" cy="258762"/>
          </a:xfrm>
        </p:spPr>
        <p:txBody>
          <a:bodyPr/>
          <a:lstStyle/>
          <a:p>
            <a:r>
              <a:rPr lang="en-US" sz="3200" b="1" dirty="0">
                <a:solidFill>
                  <a:schemeClr val="tx1"/>
                </a:solidFill>
                <a:latin typeface="Calibri" panose="020F0502020204030204" pitchFamily="34" charset="0"/>
              </a:rPr>
              <a:t>Article 27 – Assistance in Collection of Taxes</a:t>
            </a:r>
            <a:endParaRPr lang="en-US" sz="3000" dirty="0"/>
          </a:p>
        </p:txBody>
      </p:sp>
      <p:sp>
        <p:nvSpPr>
          <p:cNvPr id="4" name="Content Placeholder 3"/>
          <p:cNvSpPr>
            <a:spLocks noGrp="1"/>
          </p:cNvSpPr>
          <p:nvPr>
            <p:ph sz="half" idx="2"/>
          </p:nvPr>
        </p:nvSpPr>
        <p:spPr>
          <a:xfrm>
            <a:off x="457200" y="609600"/>
            <a:ext cx="7620000" cy="5715000"/>
          </a:xfrm>
        </p:spPr>
        <p:txBody>
          <a:bodyPr>
            <a:noAutofit/>
          </a:bodyPr>
          <a:lstStyle/>
          <a:p>
            <a:pPr marL="114300" indent="0">
              <a:buNone/>
            </a:pPr>
            <a:r>
              <a:rPr lang="en-US" sz="2400" b="1" dirty="0" smtClean="0"/>
              <a:t>Para 5 - Time Limits and Priority Rules</a:t>
            </a:r>
          </a:p>
          <a:p>
            <a:pPr marL="411480" lvl="1" indent="0" algn="just">
              <a:lnSpc>
                <a:spcPts val="3600"/>
              </a:lnSpc>
              <a:buNone/>
            </a:pPr>
            <a:r>
              <a:rPr lang="en-US" i="1" dirty="0"/>
              <a:t>Notwithstanding the provisions of paragraphs 3 and 4, a </a:t>
            </a:r>
            <a:r>
              <a:rPr lang="en-US" b="1" i="1" dirty="0"/>
              <a:t>revenue claim </a:t>
            </a:r>
            <a:r>
              <a:rPr lang="en-US" b="1" i="1" dirty="0" smtClean="0"/>
              <a:t>accepted</a:t>
            </a:r>
            <a:r>
              <a:rPr lang="en-US" i="1" dirty="0" smtClean="0"/>
              <a:t> by </a:t>
            </a:r>
            <a:r>
              <a:rPr lang="en-US" i="1" dirty="0"/>
              <a:t>a Contracting State </a:t>
            </a:r>
            <a:r>
              <a:rPr lang="en-US" i="1" dirty="0" smtClean="0"/>
              <a:t>for purposes </a:t>
            </a:r>
            <a:r>
              <a:rPr lang="en-US" i="1" dirty="0"/>
              <a:t>of paragraph 3 or 4 </a:t>
            </a:r>
            <a:r>
              <a:rPr lang="en-US" b="1" i="1" dirty="0"/>
              <a:t>shall not, in that State, </a:t>
            </a:r>
            <a:r>
              <a:rPr lang="en-US" b="1" i="1" dirty="0" smtClean="0"/>
              <a:t>be subject </a:t>
            </a:r>
            <a:r>
              <a:rPr lang="en-US" b="1" i="1" dirty="0"/>
              <a:t>to the time limits or accorded any </a:t>
            </a:r>
            <a:r>
              <a:rPr lang="en-US" b="1" i="1" dirty="0" smtClean="0"/>
              <a:t>priority applicable </a:t>
            </a:r>
            <a:r>
              <a:rPr lang="en-US" b="1" i="1" dirty="0"/>
              <a:t>to a revenue claim </a:t>
            </a:r>
            <a:r>
              <a:rPr lang="en-US" i="1" dirty="0" smtClean="0"/>
              <a:t>under the </a:t>
            </a:r>
            <a:r>
              <a:rPr lang="en-US" i="1" dirty="0"/>
              <a:t>laws of that State by reason of its nature as such. In addition, a revenue </a:t>
            </a:r>
            <a:r>
              <a:rPr lang="en-US" i="1" dirty="0" smtClean="0"/>
              <a:t>claim </a:t>
            </a:r>
            <a:r>
              <a:rPr lang="en-US" i="1" dirty="0"/>
              <a:t>accepted by a Contracting State for the purposes of paragraph 3 or 4 </a:t>
            </a:r>
            <a:r>
              <a:rPr lang="en-US" b="1" i="1" dirty="0"/>
              <a:t>shall not, in </a:t>
            </a:r>
            <a:r>
              <a:rPr lang="en-US" b="1" i="1" dirty="0" smtClean="0"/>
              <a:t>that State</a:t>
            </a:r>
            <a:r>
              <a:rPr lang="en-US" b="1" i="1" dirty="0"/>
              <a:t>, have any priority applicable to that revenue claim under the laws of the </a:t>
            </a:r>
            <a:r>
              <a:rPr lang="en-US" b="1" i="1" dirty="0" smtClean="0"/>
              <a:t>other Contracting </a:t>
            </a:r>
            <a:r>
              <a:rPr lang="en-US" b="1" i="1" dirty="0"/>
              <a:t>State.</a:t>
            </a:r>
            <a:endParaRPr lang="en-US" b="1" i="1" dirty="0" smtClean="0"/>
          </a:p>
        </p:txBody>
      </p:sp>
      <p:sp>
        <p:nvSpPr>
          <p:cNvPr id="6" name="Slide Number Placeholder 5"/>
          <p:cNvSpPr>
            <a:spLocks noGrp="1"/>
          </p:cNvSpPr>
          <p:nvPr>
            <p:ph type="sldNum" sz="quarter" idx="12"/>
          </p:nvPr>
        </p:nvSpPr>
        <p:spPr/>
        <p:txBody>
          <a:bodyPr/>
          <a:lstStyle/>
          <a:p>
            <a:fld id="{B6F15528-21DE-4FAA-801E-634DDDAF4B2B}" type="slidenum">
              <a:rPr lang="en-US" smtClean="0"/>
              <a:pPr/>
              <a:t>66</a:t>
            </a:fld>
            <a:endParaRPr lang="en-US" dirty="0"/>
          </a:p>
        </p:txBody>
      </p:sp>
      <p:sp>
        <p:nvSpPr>
          <p:cNvPr id="3" name="Footer Placeholder 2"/>
          <p:cNvSpPr>
            <a:spLocks noGrp="1"/>
          </p:cNvSpPr>
          <p:nvPr>
            <p:ph type="ftr" sz="quarter" idx="11"/>
          </p:nvPr>
        </p:nvSpPr>
        <p:spPr/>
        <p:txBody>
          <a:bodyPr/>
          <a:lstStyle/>
          <a:p>
            <a:r>
              <a:rPr lang="en-US" smtClean="0"/>
              <a:t>16-01-2016</a:t>
            </a:r>
            <a:endParaRPr lang="en-US" dirty="0"/>
          </a:p>
        </p:txBody>
      </p:sp>
    </p:spTree>
    <p:extLst>
      <p:ext uri="{BB962C8B-B14F-4D97-AF65-F5344CB8AC3E}">
        <p14:creationId xmlns:p14="http://schemas.microsoft.com/office/powerpoint/2010/main" val="2657690547"/>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620000" cy="258762"/>
          </a:xfrm>
        </p:spPr>
        <p:txBody>
          <a:bodyPr/>
          <a:lstStyle/>
          <a:p>
            <a:r>
              <a:rPr lang="en-US" sz="3200" b="1" dirty="0">
                <a:solidFill>
                  <a:schemeClr val="tx1"/>
                </a:solidFill>
                <a:latin typeface="Calibri" panose="020F0502020204030204" pitchFamily="34" charset="0"/>
              </a:rPr>
              <a:t>Article 27 – Assistance in Collection of Taxes</a:t>
            </a:r>
            <a:endParaRPr lang="en-US" sz="3000" dirty="0"/>
          </a:p>
        </p:txBody>
      </p:sp>
      <p:sp>
        <p:nvSpPr>
          <p:cNvPr id="4" name="Content Placeholder 3"/>
          <p:cNvSpPr>
            <a:spLocks noGrp="1"/>
          </p:cNvSpPr>
          <p:nvPr>
            <p:ph sz="half" idx="2"/>
          </p:nvPr>
        </p:nvSpPr>
        <p:spPr>
          <a:xfrm>
            <a:off x="457200" y="609600"/>
            <a:ext cx="7620000" cy="5715000"/>
          </a:xfrm>
        </p:spPr>
        <p:txBody>
          <a:bodyPr>
            <a:noAutofit/>
          </a:bodyPr>
          <a:lstStyle/>
          <a:p>
            <a:pPr marL="114300" indent="0">
              <a:buNone/>
            </a:pPr>
            <a:r>
              <a:rPr lang="en-US" sz="2400" b="1" dirty="0" smtClean="0"/>
              <a:t>Para 6 – Bar on proceedings before the courts</a:t>
            </a:r>
          </a:p>
          <a:p>
            <a:pPr marL="411480" lvl="1" indent="0" algn="just">
              <a:buNone/>
            </a:pPr>
            <a:r>
              <a:rPr lang="en-US" i="1" dirty="0"/>
              <a:t>Proceedings with respect to the </a:t>
            </a:r>
            <a:r>
              <a:rPr lang="en-US" b="1" i="1" dirty="0"/>
              <a:t>existence, validity or the amount of a </a:t>
            </a:r>
            <a:r>
              <a:rPr lang="en-US" b="1" i="1" dirty="0" smtClean="0"/>
              <a:t>revenue claim </a:t>
            </a:r>
            <a:r>
              <a:rPr lang="en-US" i="1" dirty="0"/>
              <a:t>of a Contracting State shall </a:t>
            </a:r>
            <a:r>
              <a:rPr lang="en-US" b="1" i="1" dirty="0"/>
              <a:t>not be brought before the courts or </a:t>
            </a:r>
            <a:r>
              <a:rPr lang="en-US" b="1" i="1" dirty="0" smtClean="0"/>
              <a:t>administrative bodies</a:t>
            </a:r>
            <a:r>
              <a:rPr lang="en-US" i="1" dirty="0" smtClean="0"/>
              <a:t> </a:t>
            </a:r>
            <a:r>
              <a:rPr lang="en-US" i="1" dirty="0"/>
              <a:t>of the other Contracting State</a:t>
            </a:r>
            <a:r>
              <a:rPr lang="en-US" i="1" dirty="0" smtClean="0"/>
              <a:t>.</a:t>
            </a:r>
          </a:p>
          <a:p>
            <a:pPr marL="114300" indent="0" algn="just">
              <a:buNone/>
            </a:pPr>
            <a:endParaRPr lang="en-US" sz="2400" b="1" dirty="0"/>
          </a:p>
          <a:p>
            <a:pPr marL="114300" indent="0" algn="just">
              <a:buNone/>
            </a:pPr>
            <a:r>
              <a:rPr lang="en-US" sz="2400" b="1" dirty="0"/>
              <a:t>Para </a:t>
            </a:r>
            <a:r>
              <a:rPr lang="en-US" sz="2400" b="1" dirty="0" smtClean="0"/>
              <a:t>7 – Suspension or Withdrawal of request</a:t>
            </a:r>
          </a:p>
          <a:p>
            <a:pPr marL="411480" lvl="1" indent="0" algn="just">
              <a:buNone/>
            </a:pPr>
            <a:r>
              <a:rPr lang="en-US" i="1" dirty="0"/>
              <a:t>Where, at any time after a request has been made by a Contracting State </a:t>
            </a:r>
            <a:r>
              <a:rPr lang="en-US" i="1" dirty="0" smtClean="0"/>
              <a:t>under paragraph </a:t>
            </a:r>
            <a:r>
              <a:rPr lang="en-US" i="1" dirty="0"/>
              <a:t>3 or 4 and </a:t>
            </a:r>
            <a:r>
              <a:rPr lang="en-US" b="1" i="1" dirty="0"/>
              <a:t>before </a:t>
            </a:r>
            <a:r>
              <a:rPr lang="en-US" i="1" dirty="0"/>
              <a:t>the other Contracting State has collected and remitted </a:t>
            </a:r>
            <a:r>
              <a:rPr lang="en-US" i="1" dirty="0" smtClean="0"/>
              <a:t>the relevant </a:t>
            </a:r>
            <a:r>
              <a:rPr lang="en-US" i="1" dirty="0"/>
              <a:t>revenue claim to the first-mentioned State, the relevant </a:t>
            </a:r>
            <a:r>
              <a:rPr lang="en-US" b="1" i="1" dirty="0"/>
              <a:t>revenue claim </a:t>
            </a:r>
            <a:r>
              <a:rPr lang="en-US" b="1" i="1" dirty="0" smtClean="0"/>
              <a:t>ceases to be .. Cont’d</a:t>
            </a:r>
          </a:p>
        </p:txBody>
      </p:sp>
      <p:sp>
        <p:nvSpPr>
          <p:cNvPr id="6" name="Slide Number Placeholder 5"/>
          <p:cNvSpPr>
            <a:spLocks noGrp="1"/>
          </p:cNvSpPr>
          <p:nvPr>
            <p:ph type="sldNum" sz="quarter" idx="12"/>
          </p:nvPr>
        </p:nvSpPr>
        <p:spPr/>
        <p:txBody>
          <a:bodyPr/>
          <a:lstStyle/>
          <a:p>
            <a:fld id="{B6F15528-21DE-4FAA-801E-634DDDAF4B2B}" type="slidenum">
              <a:rPr lang="en-US" smtClean="0"/>
              <a:pPr/>
              <a:t>67</a:t>
            </a:fld>
            <a:endParaRPr lang="en-US" dirty="0"/>
          </a:p>
        </p:txBody>
      </p:sp>
      <p:sp>
        <p:nvSpPr>
          <p:cNvPr id="3" name="Footer Placeholder 2"/>
          <p:cNvSpPr>
            <a:spLocks noGrp="1"/>
          </p:cNvSpPr>
          <p:nvPr>
            <p:ph type="ftr" sz="quarter" idx="11"/>
          </p:nvPr>
        </p:nvSpPr>
        <p:spPr/>
        <p:txBody>
          <a:bodyPr/>
          <a:lstStyle/>
          <a:p>
            <a:r>
              <a:rPr lang="en-US" smtClean="0"/>
              <a:t>16-01-2016</a:t>
            </a:r>
            <a:endParaRPr lang="en-US" dirty="0"/>
          </a:p>
        </p:txBody>
      </p:sp>
    </p:spTree>
    <p:extLst>
      <p:ext uri="{BB962C8B-B14F-4D97-AF65-F5344CB8AC3E}">
        <p14:creationId xmlns:p14="http://schemas.microsoft.com/office/powerpoint/2010/main" val="657656285"/>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620000" cy="258762"/>
          </a:xfrm>
        </p:spPr>
        <p:txBody>
          <a:bodyPr/>
          <a:lstStyle/>
          <a:p>
            <a:r>
              <a:rPr lang="en-US" sz="3200" b="1" dirty="0">
                <a:solidFill>
                  <a:schemeClr val="tx1"/>
                </a:solidFill>
                <a:latin typeface="Calibri" panose="020F0502020204030204" pitchFamily="34" charset="0"/>
              </a:rPr>
              <a:t>Article 27 – Assistance in Collection of Taxes</a:t>
            </a:r>
            <a:endParaRPr lang="en-US" sz="3000" dirty="0"/>
          </a:p>
        </p:txBody>
      </p:sp>
      <p:sp>
        <p:nvSpPr>
          <p:cNvPr id="4" name="Content Placeholder 3"/>
          <p:cNvSpPr>
            <a:spLocks noGrp="1"/>
          </p:cNvSpPr>
          <p:nvPr>
            <p:ph sz="half" idx="2"/>
          </p:nvPr>
        </p:nvSpPr>
        <p:spPr>
          <a:xfrm>
            <a:off x="457200" y="609600"/>
            <a:ext cx="7620000" cy="5943600"/>
          </a:xfrm>
        </p:spPr>
        <p:txBody>
          <a:bodyPr>
            <a:noAutofit/>
          </a:bodyPr>
          <a:lstStyle/>
          <a:p>
            <a:pPr marL="114300" indent="0" algn="just">
              <a:buNone/>
            </a:pPr>
            <a:r>
              <a:rPr lang="en-US" sz="2400" b="1" dirty="0" smtClean="0"/>
              <a:t>Para 7</a:t>
            </a:r>
          </a:p>
          <a:p>
            <a:pPr marL="754380" lvl="1" indent="-457200" algn="just">
              <a:buNone/>
            </a:pPr>
            <a:r>
              <a:rPr lang="en-US" i="1" dirty="0" smtClean="0"/>
              <a:t>a)	in </a:t>
            </a:r>
            <a:r>
              <a:rPr lang="en-US" i="1" dirty="0"/>
              <a:t>the case of a </a:t>
            </a:r>
            <a:r>
              <a:rPr lang="en-US" b="1" i="1" dirty="0"/>
              <a:t>request under paragraph 3, </a:t>
            </a:r>
            <a:r>
              <a:rPr lang="en-US" i="1" dirty="0"/>
              <a:t>a revenue claim of the </a:t>
            </a:r>
            <a:r>
              <a:rPr lang="en-US" i="1" dirty="0" smtClean="0"/>
              <a:t>first mentioned State </a:t>
            </a:r>
            <a:r>
              <a:rPr lang="en-US" i="1" dirty="0"/>
              <a:t>that is enforceable under the laws of that State and is owed </a:t>
            </a:r>
            <a:r>
              <a:rPr lang="en-US" i="1" dirty="0" smtClean="0"/>
              <a:t>by a </a:t>
            </a:r>
            <a:r>
              <a:rPr lang="en-US" i="1" dirty="0"/>
              <a:t>person who, at that time, cannot, under the laws of that State, prevent </a:t>
            </a:r>
            <a:r>
              <a:rPr lang="en-US" i="1" dirty="0" smtClean="0"/>
              <a:t>its collection</a:t>
            </a:r>
            <a:r>
              <a:rPr lang="en-US" i="1" dirty="0"/>
              <a:t>, </a:t>
            </a:r>
            <a:r>
              <a:rPr lang="en-US" i="1" dirty="0" smtClean="0"/>
              <a:t>or </a:t>
            </a:r>
          </a:p>
          <a:p>
            <a:pPr marL="754380" lvl="1" indent="-457200" algn="just">
              <a:buNone/>
            </a:pPr>
            <a:r>
              <a:rPr lang="en-US" i="1" dirty="0" smtClean="0"/>
              <a:t>b)	in </a:t>
            </a:r>
            <a:r>
              <a:rPr lang="en-US" i="1" dirty="0"/>
              <a:t>the case of a </a:t>
            </a:r>
            <a:r>
              <a:rPr lang="en-US" b="1" i="1" dirty="0"/>
              <a:t>request under paragraph 4</a:t>
            </a:r>
            <a:r>
              <a:rPr lang="en-US" i="1" dirty="0"/>
              <a:t>, a revenue claim of the </a:t>
            </a:r>
            <a:r>
              <a:rPr lang="en-US" i="1" dirty="0" smtClean="0"/>
              <a:t>first mentioned State </a:t>
            </a:r>
            <a:r>
              <a:rPr lang="en-US" i="1" dirty="0"/>
              <a:t>in respect of which that State may, under its laws, </a:t>
            </a:r>
            <a:r>
              <a:rPr lang="en-US" i="1" dirty="0" smtClean="0"/>
              <a:t>take measures </a:t>
            </a:r>
            <a:r>
              <a:rPr lang="en-US" i="1" dirty="0"/>
              <a:t>of conservancy with a view to ensure its </a:t>
            </a:r>
            <a:r>
              <a:rPr lang="en-US" i="1" dirty="0" smtClean="0"/>
              <a:t>collection </a:t>
            </a:r>
          </a:p>
          <a:p>
            <a:pPr marL="411480" lvl="1" indent="0" algn="just">
              <a:buNone/>
            </a:pPr>
            <a:r>
              <a:rPr lang="en-US" i="1" dirty="0" smtClean="0"/>
              <a:t>the </a:t>
            </a:r>
            <a:r>
              <a:rPr lang="en-US" i="1" dirty="0"/>
              <a:t>competent authority of the first-mentioned State shall promptly </a:t>
            </a:r>
            <a:r>
              <a:rPr lang="en-US" b="1" i="1" dirty="0"/>
              <a:t>notify </a:t>
            </a:r>
            <a:r>
              <a:rPr lang="en-US" b="1" i="1" dirty="0" smtClean="0"/>
              <a:t>the competent </a:t>
            </a:r>
            <a:r>
              <a:rPr lang="en-US" b="1" i="1" dirty="0"/>
              <a:t>authority of the other State </a:t>
            </a:r>
            <a:r>
              <a:rPr lang="en-US" i="1" dirty="0"/>
              <a:t>of that fact and, at the option of the other State</a:t>
            </a:r>
            <a:r>
              <a:rPr lang="en-US" i="1" dirty="0" smtClean="0"/>
              <a:t>, the </a:t>
            </a:r>
            <a:r>
              <a:rPr lang="en-US" i="1" dirty="0"/>
              <a:t>first-mentioned State </a:t>
            </a:r>
            <a:r>
              <a:rPr lang="en-US" b="1" i="1" dirty="0"/>
              <a:t>shall either suspend or withdraw its request.</a:t>
            </a:r>
            <a:endParaRPr lang="en-US" b="1" i="1" dirty="0" smtClean="0"/>
          </a:p>
        </p:txBody>
      </p:sp>
      <p:sp>
        <p:nvSpPr>
          <p:cNvPr id="6" name="Slide Number Placeholder 5"/>
          <p:cNvSpPr>
            <a:spLocks noGrp="1"/>
          </p:cNvSpPr>
          <p:nvPr>
            <p:ph type="sldNum" sz="quarter" idx="12"/>
          </p:nvPr>
        </p:nvSpPr>
        <p:spPr/>
        <p:txBody>
          <a:bodyPr/>
          <a:lstStyle/>
          <a:p>
            <a:fld id="{B6F15528-21DE-4FAA-801E-634DDDAF4B2B}" type="slidenum">
              <a:rPr lang="en-US" smtClean="0"/>
              <a:pPr/>
              <a:t>68</a:t>
            </a:fld>
            <a:endParaRPr lang="en-US" dirty="0"/>
          </a:p>
        </p:txBody>
      </p:sp>
      <p:sp>
        <p:nvSpPr>
          <p:cNvPr id="3" name="Footer Placeholder 2"/>
          <p:cNvSpPr>
            <a:spLocks noGrp="1"/>
          </p:cNvSpPr>
          <p:nvPr>
            <p:ph type="ftr" sz="quarter" idx="11"/>
          </p:nvPr>
        </p:nvSpPr>
        <p:spPr/>
        <p:txBody>
          <a:bodyPr/>
          <a:lstStyle/>
          <a:p>
            <a:r>
              <a:rPr lang="en-US" smtClean="0"/>
              <a:t>16-01-2016</a:t>
            </a:r>
            <a:endParaRPr lang="en-US" dirty="0"/>
          </a:p>
        </p:txBody>
      </p:sp>
    </p:spTree>
    <p:extLst>
      <p:ext uri="{BB962C8B-B14F-4D97-AF65-F5344CB8AC3E}">
        <p14:creationId xmlns:p14="http://schemas.microsoft.com/office/powerpoint/2010/main" val="68754746"/>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620000" cy="258762"/>
          </a:xfrm>
        </p:spPr>
        <p:txBody>
          <a:bodyPr/>
          <a:lstStyle/>
          <a:p>
            <a:r>
              <a:rPr lang="en-US" sz="3200" b="1" dirty="0">
                <a:solidFill>
                  <a:schemeClr val="tx1"/>
                </a:solidFill>
                <a:latin typeface="Calibri" panose="020F0502020204030204" pitchFamily="34" charset="0"/>
              </a:rPr>
              <a:t>Article 27 – Assistance in Collection of Taxes</a:t>
            </a:r>
            <a:endParaRPr lang="en-US" sz="3000" dirty="0"/>
          </a:p>
        </p:txBody>
      </p:sp>
      <p:sp>
        <p:nvSpPr>
          <p:cNvPr id="4" name="Content Placeholder 3"/>
          <p:cNvSpPr>
            <a:spLocks noGrp="1"/>
          </p:cNvSpPr>
          <p:nvPr>
            <p:ph sz="half" idx="2"/>
          </p:nvPr>
        </p:nvSpPr>
        <p:spPr>
          <a:xfrm>
            <a:off x="457200" y="609600"/>
            <a:ext cx="7620000" cy="5943600"/>
          </a:xfrm>
        </p:spPr>
        <p:txBody>
          <a:bodyPr>
            <a:noAutofit/>
          </a:bodyPr>
          <a:lstStyle/>
          <a:p>
            <a:pPr marL="114300" indent="0" algn="just">
              <a:buNone/>
            </a:pPr>
            <a:r>
              <a:rPr lang="en-US" sz="2400" b="1" dirty="0" smtClean="0"/>
              <a:t>Para 8 – Limitations to the obligations of Requested Country</a:t>
            </a:r>
          </a:p>
          <a:p>
            <a:pPr marL="411480" lvl="1" indent="0" algn="just">
              <a:spcBef>
                <a:spcPts val="0"/>
              </a:spcBef>
              <a:buNone/>
            </a:pPr>
            <a:r>
              <a:rPr lang="en-US" sz="2200" i="1" dirty="0"/>
              <a:t>In </a:t>
            </a:r>
            <a:r>
              <a:rPr lang="en-US" sz="2200" b="1" i="1" dirty="0"/>
              <a:t>no case shall </a:t>
            </a:r>
            <a:r>
              <a:rPr lang="en-US" sz="2200" i="1" dirty="0"/>
              <a:t>the provisions of this Article be construed so as to </a:t>
            </a:r>
            <a:r>
              <a:rPr lang="en-US" sz="2200" b="1" i="1" dirty="0"/>
              <a:t>impose on </a:t>
            </a:r>
            <a:r>
              <a:rPr lang="en-US" sz="2200" b="1" i="1" dirty="0" smtClean="0"/>
              <a:t>a Contracting </a:t>
            </a:r>
            <a:r>
              <a:rPr lang="en-US" sz="2200" b="1" i="1" dirty="0"/>
              <a:t>State the obligation</a:t>
            </a:r>
            <a:r>
              <a:rPr lang="en-US" sz="2200" i="1" dirty="0"/>
              <a:t>:</a:t>
            </a:r>
          </a:p>
          <a:p>
            <a:pPr marL="754380" lvl="1" indent="-457200" algn="just">
              <a:spcBef>
                <a:spcPts val="0"/>
              </a:spcBef>
              <a:buNone/>
            </a:pPr>
            <a:r>
              <a:rPr lang="en-US" sz="2200" i="1" dirty="0"/>
              <a:t>a</a:t>
            </a:r>
            <a:r>
              <a:rPr lang="en-US" sz="2200" i="1" dirty="0" smtClean="0"/>
              <a:t>)	to </a:t>
            </a:r>
            <a:r>
              <a:rPr lang="en-US" sz="2200" i="1" dirty="0"/>
              <a:t>carry out administrative </a:t>
            </a:r>
            <a:r>
              <a:rPr lang="en-US" sz="2200" b="1" i="1" dirty="0"/>
              <a:t>measures at variance </a:t>
            </a:r>
            <a:r>
              <a:rPr lang="en-US" sz="2200" i="1" dirty="0"/>
              <a:t>with the laws </a:t>
            </a:r>
            <a:r>
              <a:rPr lang="en-US" sz="2200" i="1" dirty="0" smtClean="0"/>
              <a:t>and administrative </a:t>
            </a:r>
            <a:r>
              <a:rPr lang="en-US" sz="2200" i="1" dirty="0"/>
              <a:t>practice of </a:t>
            </a:r>
            <a:r>
              <a:rPr lang="en-US" sz="2200" b="1" i="1" dirty="0"/>
              <a:t>that or of the other Contracting State</a:t>
            </a:r>
            <a:r>
              <a:rPr lang="en-US" sz="2200" i="1" dirty="0"/>
              <a:t>;</a:t>
            </a:r>
          </a:p>
          <a:p>
            <a:pPr marL="754380" lvl="1" indent="-457200" algn="just">
              <a:spcBef>
                <a:spcPts val="0"/>
              </a:spcBef>
              <a:buNone/>
            </a:pPr>
            <a:r>
              <a:rPr lang="en-US" sz="2200" i="1" dirty="0"/>
              <a:t>b</a:t>
            </a:r>
            <a:r>
              <a:rPr lang="en-US" sz="2200" i="1" dirty="0" smtClean="0"/>
              <a:t>)	to </a:t>
            </a:r>
            <a:r>
              <a:rPr lang="en-US" sz="2200" i="1" dirty="0"/>
              <a:t>carry out measures which would be </a:t>
            </a:r>
            <a:r>
              <a:rPr lang="en-US" sz="2200" b="1" i="1" dirty="0"/>
              <a:t>contrary to public </a:t>
            </a:r>
            <a:r>
              <a:rPr lang="en-US" sz="2200" b="1" i="1" dirty="0" smtClean="0"/>
              <a:t>policy</a:t>
            </a:r>
            <a:r>
              <a:rPr lang="en-US" sz="2200" i="1" dirty="0" smtClean="0"/>
              <a:t> (ordre </a:t>
            </a:r>
            <a:r>
              <a:rPr lang="en-US" sz="2200" i="1" dirty="0"/>
              <a:t>public);</a:t>
            </a:r>
          </a:p>
          <a:p>
            <a:pPr marL="754380" lvl="1" indent="-457200" algn="just">
              <a:spcBef>
                <a:spcPts val="0"/>
              </a:spcBef>
              <a:buNone/>
            </a:pPr>
            <a:r>
              <a:rPr lang="en-US" sz="2200" i="1" dirty="0"/>
              <a:t>c</a:t>
            </a:r>
            <a:r>
              <a:rPr lang="en-US" sz="2200" i="1" dirty="0" smtClean="0"/>
              <a:t>)	to </a:t>
            </a:r>
            <a:r>
              <a:rPr lang="en-US" sz="2200" i="1" dirty="0"/>
              <a:t>provide assistance if the other Contracting State has </a:t>
            </a:r>
            <a:r>
              <a:rPr lang="en-US" sz="2200" b="1" i="1" dirty="0"/>
              <a:t>not pursued </a:t>
            </a:r>
            <a:r>
              <a:rPr lang="en-US" sz="2200" b="1" i="1" dirty="0" smtClean="0"/>
              <a:t>all reasonable </a:t>
            </a:r>
            <a:r>
              <a:rPr lang="en-US" sz="2200" b="1" i="1" dirty="0"/>
              <a:t>measures of collection </a:t>
            </a:r>
            <a:r>
              <a:rPr lang="en-US" sz="2200" i="1" dirty="0"/>
              <a:t>or conservancy, as the case may be, </a:t>
            </a:r>
            <a:r>
              <a:rPr lang="en-US" sz="2200" i="1" dirty="0" smtClean="0"/>
              <a:t>available under </a:t>
            </a:r>
            <a:r>
              <a:rPr lang="en-US" sz="2200" i="1" dirty="0"/>
              <a:t>its laws or administrative practice;</a:t>
            </a:r>
          </a:p>
          <a:p>
            <a:pPr marL="754380" lvl="1" indent="-457200" algn="just">
              <a:spcBef>
                <a:spcPts val="0"/>
              </a:spcBef>
              <a:buNone/>
            </a:pPr>
            <a:r>
              <a:rPr lang="en-US" sz="2200" i="1" dirty="0"/>
              <a:t>d</a:t>
            </a:r>
            <a:r>
              <a:rPr lang="en-US" sz="2200" i="1" dirty="0" smtClean="0"/>
              <a:t>)	to </a:t>
            </a:r>
            <a:r>
              <a:rPr lang="en-US" sz="2200" i="1" dirty="0"/>
              <a:t>provide assistance in those cases where the </a:t>
            </a:r>
            <a:r>
              <a:rPr lang="en-US" sz="2200" b="1" i="1" dirty="0"/>
              <a:t>administrative burden for </a:t>
            </a:r>
            <a:r>
              <a:rPr lang="en-US" sz="2200" b="1" i="1" dirty="0" smtClean="0"/>
              <a:t>that State </a:t>
            </a:r>
            <a:r>
              <a:rPr lang="en-US" sz="2200" b="1" i="1" dirty="0"/>
              <a:t>is clearly disproportionate </a:t>
            </a:r>
            <a:r>
              <a:rPr lang="en-US" sz="2200" i="1" dirty="0"/>
              <a:t>to the benefit to be derived by the </a:t>
            </a:r>
            <a:r>
              <a:rPr lang="en-US" sz="2200" i="1" dirty="0" smtClean="0"/>
              <a:t>other Contracting </a:t>
            </a:r>
            <a:r>
              <a:rPr lang="en-US" sz="2200" i="1" dirty="0"/>
              <a:t>State.</a:t>
            </a:r>
            <a:endParaRPr lang="en-US" sz="2200" b="1" i="1" dirty="0" smtClean="0"/>
          </a:p>
        </p:txBody>
      </p:sp>
      <p:sp>
        <p:nvSpPr>
          <p:cNvPr id="6" name="Slide Number Placeholder 5"/>
          <p:cNvSpPr>
            <a:spLocks noGrp="1"/>
          </p:cNvSpPr>
          <p:nvPr>
            <p:ph type="sldNum" sz="quarter" idx="12"/>
          </p:nvPr>
        </p:nvSpPr>
        <p:spPr/>
        <p:txBody>
          <a:bodyPr/>
          <a:lstStyle/>
          <a:p>
            <a:fld id="{B6F15528-21DE-4FAA-801E-634DDDAF4B2B}" type="slidenum">
              <a:rPr lang="en-US" smtClean="0"/>
              <a:pPr/>
              <a:t>69</a:t>
            </a:fld>
            <a:endParaRPr lang="en-US" dirty="0"/>
          </a:p>
        </p:txBody>
      </p:sp>
      <p:sp>
        <p:nvSpPr>
          <p:cNvPr id="3" name="Footer Placeholder 2"/>
          <p:cNvSpPr>
            <a:spLocks noGrp="1"/>
          </p:cNvSpPr>
          <p:nvPr>
            <p:ph type="ftr" sz="quarter" idx="11"/>
          </p:nvPr>
        </p:nvSpPr>
        <p:spPr/>
        <p:txBody>
          <a:bodyPr/>
          <a:lstStyle/>
          <a:p>
            <a:r>
              <a:rPr lang="en-US" smtClean="0"/>
              <a:t>16-01-2016</a:t>
            </a:r>
            <a:endParaRPr lang="en-US" dirty="0"/>
          </a:p>
        </p:txBody>
      </p:sp>
    </p:spTree>
    <p:extLst>
      <p:ext uri="{BB962C8B-B14F-4D97-AF65-F5344CB8AC3E}">
        <p14:creationId xmlns:p14="http://schemas.microsoft.com/office/powerpoint/2010/main" val="337152415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57200" y="46038"/>
            <a:ext cx="7620000" cy="627570"/>
          </a:xfrm>
        </p:spPr>
        <p:txBody>
          <a:bodyPr/>
          <a:lstStyle/>
          <a:p>
            <a:r>
              <a:rPr lang="en-IN" sz="4000" dirty="0" smtClean="0">
                <a:latin typeface="+mn-lt"/>
              </a:rPr>
              <a:t>Overview</a:t>
            </a:r>
            <a:endParaRPr lang="en-IN" sz="4000" dirty="0">
              <a:latin typeface="+mn-lt"/>
            </a:endParaRPr>
          </a:p>
        </p:txBody>
      </p:sp>
      <p:sp>
        <p:nvSpPr>
          <p:cNvPr id="7" name="Content Placeholder 6"/>
          <p:cNvSpPr>
            <a:spLocks noGrp="1"/>
          </p:cNvSpPr>
          <p:nvPr>
            <p:ph sz="half" idx="1"/>
          </p:nvPr>
        </p:nvSpPr>
        <p:spPr>
          <a:xfrm>
            <a:off x="457200" y="1143000"/>
            <a:ext cx="3657600" cy="4590288"/>
          </a:xfrm>
        </p:spPr>
        <p:txBody>
          <a:bodyPr>
            <a:normAutofit/>
          </a:bodyPr>
          <a:lstStyle/>
          <a:p>
            <a:pPr marL="228600">
              <a:buNone/>
            </a:pPr>
            <a:r>
              <a:rPr lang="en-IN" sz="1800" dirty="0" smtClean="0"/>
              <a:t>	</a:t>
            </a:r>
            <a:endParaRPr lang="en-IN" sz="1800" dirty="0"/>
          </a:p>
        </p:txBody>
      </p:sp>
      <p:sp>
        <p:nvSpPr>
          <p:cNvPr id="3" name="Content Placeholder 2"/>
          <p:cNvSpPr>
            <a:spLocks noGrp="1"/>
          </p:cNvSpPr>
          <p:nvPr>
            <p:ph sz="half" idx="2"/>
          </p:nvPr>
        </p:nvSpPr>
        <p:spPr>
          <a:xfrm>
            <a:off x="381000" y="673608"/>
            <a:ext cx="7696200" cy="5803392"/>
          </a:xfrm>
        </p:spPr>
        <p:txBody>
          <a:bodyPr>
            <a:noAutofit/>
          </a:bodyPr>
          <a:lstStyle/>
          <a:p>
            <a:pPr marL="0" indent="0">
              <a:buNone/>
            </a:pPr>
            <a:r>
              <a:rPr lang="en-US" sz="2600" b="1" dirty="0" smtClean="0"/>
              <a:t>Article 26 – Para 1</a:t>
            </a:r>
          </a:p>
          <a:p>
            <a:pPr marL="514350" indent="-514350" algn="just">
              <a:buClrTx/>
              <a:buFont typeface="+mj-lt"/>
              <a:buAutoNum type="alphaLcPeriod"/>
            </a:pPr>
            <a:r>
              <a:rPr lang="en-US" sz="2200" dirty="0" smtClean="0"/>
              <a:t>Covers all kind of taxes [Generally except Customs duties]</a:t>
            </a:r>
          </a:p>
          <a:p>
            <a:pPr marL="514350" indent="-514350" algn="just">
              <a:buClrTx/>
              <a:buFont typeface="+mj-lt"/>
              <a:buAutoNum type="alphaLcPeriod"/>
            </a:pPr>
            <a:r>
              <a:rPr lang="en-US" sz="2200" dirty="0" smtClean="0"/>
              <a:t>Creates an obligation for EoI - Mainly in three different ways: </a:t>
            </a:r>
          </a:p>
          <a:p>
            <a:pPr lvl="1" indent="-342900" algn="just">
              <a:buClrTx/>
            </a:pPr>
            <a:r>
              <a:rPr lang="en-US" sz="2200" b="1" dirty="0" smtClean="0"/>
              <a:t>On Request </a:t>
            </a:r>
            <a:r>
              <a:rPr lang="en-US" sz="2200" dirty="0" smtClean="0"/>
              <a:t>– request for </a:t>
            </a:r>
            <a:r>
              <a:rPr lang="en-US" sz="2200" b="1" dirty="0" smtClean="0"/>
              <a:t>foreseeably relevant</a:t>
            </a:r>
            <a:r>
              <a:rPr lang="en-US" sz="2200" dirty="0" smtClean="0"/>
              <a:t> information relating to examination, inquiry or investigation of a tax payer’s tax liability for specified tax years</a:t>
            </a:r>
          </a:p>
          <a:p>
            <a:pPr lvl="1" indent="-342900" algn="just">
              <a:buClrTx/>
            </a:pPr>
            <a:r>
              <a:rPr lang="en-US" sz="2200" b="1" dirty="0" smtClean="0"/>
              <a:t>Automatic </a:t>
            </a:r>
            <a:r>
              <a:rPr lang="en-US" sz="2200" dirty="0" smtClean="0"/>
              <a:t>– involves the </a:t>
            </a:r>
            <a:r>
              <a:rPr lang="en-US" sz="2200" b="1" dirty="0" smtClean="0"/>
              <a:t>systematic and periodic transmission of Bulk tax payer information </a:t>
            </a:r>
            <a:r>
              <a:rPr lang="en-US" sz="2200" dirty="0" smtClean="0"/>
              <a:t>by the countries concerning various categories of income e.g. Dividends, Interest, Royalties, Salaries, Pensions, Capital gains etc.</a:t>
            </a:r>
          </a:p>
          <a:p>
            <a:pPr lvl="1" indent="-342900" algn="just">
              <a:buClrTx/>
            </a:pPr>
            <a:r>
              <a:rPr lang="en-US" sz="2200" b="1" dirty="0" smtClean="0"/>
              <a:t>Spontaneous EoI – </a:t>
            </a:r>
            <a:r>
              <a:rPr lang="en-US" sz="2200" dirty="0" smtClean="0"/>
              <a:t>Information is </a:t>
            </a:r>
            <a:r>
              <a:rPr lang="en-US" sz="2200" b="1" dirty="0" smtClean="0"/>
              <a:t>exchanged spontaneously </a:t>
            </a:r>
            <a:r>
              <a:rPr lang="en-US" sz="2200" dirty="0" smtClean="0"/>
              <a:t>when one of the contracting parties </a:t>
            </a:r>
            <a:r>
              <a:rPr lang="en-US" sz="2200" b="1" dirty="0" smtClean="0"/>
              <a:t>having obtained information in the course of administering its own tax laws, </a:t>
            </a:r>
            <a:r>
              <a:rPr lang="en-US" sz="2200" dirty="0" smtClean="0"/>
              <a:t>which it believes will be of interest to one of its treaty partners for tax purposes and passes on this information </a:t>
            </a:r>
            <a:r>
              <a:rPr lang="en-US" sz="2200" b="1" dirty="0" smtClean="0"/>
              <a:t>without the latter having asked for the same.</a:t>
            </a:r>
          </a:p>
          <a:p>
            <a:pPr marL="514350" indent="-514350">
              <a:buClrTx/>
              <a:buFont typeface="+mj-lt"/>
              <a:buAutoNum type="alphaLcPeriod"/>
            </a:pPr>
            <a:endParaRPr lang="en-US" sz="2600" dirty="0" smtClean="0"/>
          </a:p>
          <a:p>
            <a:pPr marL="514350" indent="-514350">
              <a:buClrTx/>
              <a:buFont typeface="+mj-lt"/>
              <a:buAutoNum type="alphaLcPeriod"/>
            </a:pPr>
            <a:endParaRPr lang="en-US" sz="2600" dirty="0" smtClean="0"/>
          </a:p>
        </p:txBody>
      </p:sp>
      <p:sp>
        <p:nvSpPr>
          <p:cNvPr id="4" name="Slide Number Placeholder 3"/>
          <p:cNvSpPr>
            <a:spLocks noGrp="1"/>
          </p:cNvSpPr>
          <p:nvPr>
            <p:ph type="sldNum" sz="quarter" idx="12"/>
          </p:nvPr>
        </p:nvSpPr>
        <p:spPr/>
        <p:txBody>
          <a:bodyPr/>
          <a:lstStyle/>
          <a:p>
            <a:fld id="{B6F15528-21DE-4FAA-801E-634DDDAF4B2B}" type="slidenum">
              <a:rPr lang="en-US" smtClean="0"/>
              <a:pPr/>
              <a:t>7</a:t>
            </a:fld>
            <a:endParaRPr lang="en-US" dirty="0"/>
          </a:p>
        </p:txBody>
      </p:sp>
      <p:sp>
        <p:nvSpPr>
          <p:cNvPr id="2" name="Footer Placeholder 1"/>
          <p:cNvSpPr>
            <a:spLocks noGrp="1"/>
          </p:cNvSpPr>
          <p:nvPr>
            <p:ph type="ftr" sz="quarter" idx="11"/>
          </p:nvPr>
        </p:nvSpPr>
        <p:spPr/>
        <p:txBody>
          <a:bodyPr/>
          <a:lstStyle/>
          <a:p>
            <a:r>
              <a:rPr lang="en-US" smtClean="0"/>
              <a:t>16-01-2016</a:t>
            </a:r>
            <a:endParaRPr lang="en-US" dirty="0"/>
          </a:p>
        </p:txBody>
      </p:sp>
    </p:spTree>
    <p:extLst>
      <p:ext uri="{BB962C8B-B14F-4D97-AF65-F5344CB8AC3E}">
        <p14:creationId xmlns:p14="http://schemas.microsoft.com/office/powerpoint/2010/main" val="3715315839"/>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620000" cy="639762"/>
          </a:xfrm>
        </p:spPr>
        <p:txBody>
          <a:bodyPr/>
          <a:lstStyle/>
          <a:p>
            <a:r>
              <a:rPr lang="en-US" sz="2400" b="1" dirty="0" smtClean="0">
                <a:latin typeface="Calibri" panose="020F0502020204030204" pitchFamily="34" charset="0"/>
              </a:rPr>
              <a:t>Relevant domestic law provisions re EoI</a:t>
            </a:r>
            <a:endParaRPr lang="en-US" sz="2400" b="1" dirty="0">
              <a:latin typeface="Calibri" panose="020F0502020204030204" pitchFamily="34" charset="0"/>
            </a:endParaRPr>
          </a:p>
        </p:txBody>
      </p:sp>
      <p:sp>
        <p:nvSpPr>
          <p:cNvPr id="5" name="Content Placeholder 4"/>
          <p:cNvSpPr>
            <a:spLocks noGrp="1"/>
          </p:cNvSpPr>
          <p:nvPr>
            <p:ph idx="1"/>
          </p:nvPr>
        </p:nvSpPr>
        <p:spPr>
          <a:xfrm>
            <a:off x="457200" y="1143000"/>
            <a:ext cx="7620000" cy="5257800"/>
          </a:xfrm>
        </p:spPr>
        <p:txBody>
          <a:bodyPr/>
          <a:lstStyle/>
          <a:p>
            <a:pPr marL="571500" indent="-457200" algn="just">
              <a:buClrTx/>
              <a:buFont typeface="+mj-lt"/>
              <a:buAutoNum type="arabicPeriod"/>
            </a:pPr>
            <a:r>
              <a:rPr lang="en-US" dirty="0" smtClean="0"/>
              <a:t>Section 94A – Special measures in respect of transactions with persons located in notified jurisdictional area </a:t>
            </a:r>
          </a:p>
          <a:p>
            <a:pPr marL="777240" lvl="2" indent="0" algn="just">
              <a:buClrTx/>
              <a:buNone/>
            </a:pPr>
            <a:r>
              <a:rPr lang="en-US" dirty="0" smtClean="0"/>
              <a:t>Rule 21AC – Furnishing of authorisation and maintenance of documents etc for the purposes of section 94A </a:t>
            </a:r>
          </a:p>
          <a:p>
            <a:pPr marL="777240" lvl="2" indent="0" algn="just">
              <a:buClrTx/>
              <a:buNone/>
            </a:pPr>
            <a:r>
              <a:rPr lang="en-US" dirty="0" smtClean="0"/>
              <a:t>Form 10FC</a:t>
            </a:r>
          </a:p>
          <a:p>
            <a:pPr marL="571500" indent="-457200" algn="just">
              <a:buClrTx/>
              <a:buFont typeface="+mj-lt"/>
              <a:buAutoNum type="arabicPeriod"/>
            </a:pPr>
            <a:r>
              <a:rPr lang="en-US" dirty="0" smtClean="0"/>
              <a:t>Section 138 - Disclosure of Information respecting assessees</a:t>
            </a:r>
          </a:p>
          <a:p>
            <a:pPr marL="777240" lvl="2" indent="0" algn="just">
              <a:buClrTx/>
              <a:buNone/>
            </a:pPr>
            <a:r>
              <a:rPr lang="en-US" dirty="0" smtClean="0"/>
              <a:t>Rule 113</a:t>
            </a:r>
          </a:p>
          <a:p>
            <a:pPr marL="777240" lvl="2" indent="0" algn="just">
              <a:buClrTx/>
              <a:buNone/>
            </a:pPr>
            <a:r>
              <a:rPr lang="en-US" dirty="0" smtClean="0"/>
              <a:t>Form Nos. 46 to 49</a:t>
            </a:r>
          </a:p>
          <a:p>
            <a:pPr marL="571500" indent="-457200" algn="just">
              <a:buClrTx/>
              <a:buFont typeface="+mj-lt"/>
              <a:buAutoNum type="arabicPeriod" startAt="3"/>
            </a:pPr>
            <a:r>
              <a:rPr lang="en-US" dirty="0" smtClean="0"/>
              <a:t>Section 285BA – Obligation to furnish statement of financial transaction or reportable account</a:t>
            </a:r>
          </a:p>
          <a:p>
            <a:pPr marL="777240" lvl="2" indent="0" algn="just">
              <a:buClrTx/>
              <a:buNone/>
            </a:pPr>
            <a:r>
              <a:rPr lang="en-US" dirty="0" smtClean="0"/>
              <a:t>Rule 114F – Definitions, </a:t>
            </a:r>
          </a:p>
          <a:p>
            <a:pPr marL="777240" lvl="2" indent="0" algn="just">
              <a:buClrTx/>
              <a:buNone/>
            </a:pPr>
            <a:r>
              <a:rPr lang="en-US" dirty="0" smtClean="0"/>
              <a:t>Rule 114G – Information to be maintained and reported and</a:t>
            </a:r>
          </a:p>
          <a:p>
            <a:pPr marL="777240" lvl="2" indent="0" algn="just">
              <a:buClrTx/>
              <a:buNone/>
            </a:pPr>
            <a:r>
              <a:rPr lang="en-US" dirty="0" smtClean="0"/>
              <a:t>Rule 114H – due Diligence Requirements</a:t>
            </a:r>
          </a:p>
          <a:p>
            <a:pPr marL="777240" lvl="2" indent="0" algn="just">
              <a:buClrTx/>
              <a:buNone/>
            </a:pPr>
            <a:r>
              <a:rPr lang="en-US" dirty="0" smtClean="0"/>
              <a:t>Form 61B</a:t>
            </a:r>
          </a:p>
          <a:p>
            <a:pPr marL="571500" indent="-457200" algn="just">
              <a:buClrTx/>
              <a:buFont typeface="+mj-lt"/>
              <a:buAutoNum type="arabicPeriod"/>
            </a:pPr>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70</a:t>
            </a:fld>
            <a:endParaRPr lang="en-US" dirty="0"/>
          </a:p>
        </p:txBody>
      </p:sp>
      <p:sp>
        <p:nvSpPr>
          <p:cNvPr id="7" name="Title 1"/>
          <p:cNvSpPr txBox="1">
            <a:spLocks/>
          </p:cNvSpPr>
          <p:nvPr/>
        </p:nvSpPr>
        <p:spPr>
          <a:xfrm>
            <a:off x="457200" y="914400"/>
            <a:ext cx="7620000" cy="5638800"/>
          </a:xfrm>
          <a:prstGeom prst="rect">
            <a:avLst/>
          </a:prstGeom>
        </p:spPr>
        <p:txBody>
          <a:bodyPr vert="horz" lIns="91440" tIns="45720" rIns="91440" bIns="45720" rtlCol="0" anchor="t">
            <a:noAutofit/>
          </a:bodyPr>
          <a:lst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a:lstStyle>
          <a:p>
            <a:endParaRPr lang="en-US" sz="2400" b="1" dirty="0">
              <a:latin typeface="Calibri" panose="020F0502020204030204" pitchFamily="34" charset="0"/>
            </a:endParaRPr>
          </a:p>
        </p:txBody>
      </p:sp>
      <p:sp>
        <p:nvSpPr>
          <p:cNvPr id="3" name="Footer Placeholder 2"/>
          <p:cNvSpPr>
            <a:spLocks noGrp="1"/>
          </p:cNvSpPr>
          <p:nvPr>
            <p:ph type="ftr" sz="quarter" idx="11"/>
          </p:nvPr>
        </p:nvSpPr>
        <p:spPr/>
        <p:txBody>
          <a:bodyPr/>
          <a:lstStyle/>
          <a:p>
            <a:r>
              <a:rPr lang="en-US" smtClean="0"/>
              <a:t>16-01-2016</a:t>
            </a:r>
            <a:endParaRPr lang="en-US" dirty="0"/>
          </a:p>
        </p:txBody>
      </p:sp>
    </p:spTree>
    <p:extLst>
      <p:ext uri="{BB962C8B-B14F-4D97-AF65-F5344CB8AC3E}">
        <p14:creationId xmlns:p14="http://schemas.microsoft.com/office/powerpoint/2010/main" val="2018164312"/>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620000" cy="639762"/>
          </a:xfrm>
        </p:spPr>
        <p:txBody>
          <a:bodyPr/>
          <a:lstStyle/>
          <a:p>
            <a:r>
              <a:rPr lang="en-US" sz="2400" b="1" dirty="0" smtClean="0">
                <a:latin typeface="Calibri" panose="020F0502020204030204" pitchFamily="34" charset="0"/>
              </a:rPr>
              <a:t>Important Sources of Information re EoI</a:t>
            </a:r>
            <a:endParaRPr lang="en-US" sz="2400" b="1" dirty="0">
              <a:latin typeface="Calibri" panose="020F0502020204030204" pitchFamily="34" charset="0"/>
            </a:endParaRPr>
          </a:p>
        </p:txBody>
      </p:sp>
      <p:sp>
        <p:nvSpPr>
          <p:cNvPr id="5" name="Content Placeholder 4"/>
          <p:cNvSpPr>
            <a:spLocks noGrp="1"/>
          </p:cNvSpPr>
          <p:nvPr>
            <p:ph idx="1"/>
          </p:nvPr>
        </p:nvSpPr>
        <p:spPr>
          <a:xfrm>
            <a:off x="457200" y="1143000"/>
            <a:ext cx="7620000" cy="5257800"/>
          </a:xfrm>
        </p:spPr>
        <p:txBody>
          <a:bodyPr/>
          <a:lstStyle/>
          <a:p>
            <a:pPr marL="571500" indent="-457200">
              <a:spcAft>
                <a:spcPts val="1200"/>
              </a:spcAft>
              <a:buClrTx/>
              <a:buFont typeface="+mj-lt"/>
              <a:buAutoNum type="arabicPeriod"/>
            </a:pPr>
            <a:r>
              <a:rPr lang="en-US" dirty="0" smtClean="0"/>
              <a:t>OECD’s ‘Manual </a:t>
            </a:r>
            <a:r>
              <a:rPr lang="en-US" dirty="0"/>
              <a:t>on Information </a:t>
            </a:r>
            <a:r>
              <a:rPr lang="en-US" dirty="0" smtClean="0"/>
              <a:t>Exchange’</a:t>
            </a:r>
          </a:p>
          <a:p>
            <a:pPr marL="571500" indent="-457200">
              <a:spcAft>
                <a:spcPts val="1200"/>
              </a:spcAft>
              <a:buClrTx/>
              <a:buFont typeface="+mj-lt"/>
              <a:buAutoNum type="arabicPeriod"/>
            </a:pPr>
            <a:r>
              <a:rPr lang="en-US" dirty="0" smtClean="0"/>
              <a:t>OECD’s ‘Standard for Automatic Exchange of Financial Account information in Tax Matters’</a:t>
            </a:r>
          </a:p>
          <a:p>
            <a:pPr marL="571500" indent="-457200">
              <a:spcAft>
                <a:spcPts val="1200"/>
              </a:spcAft>
              <a:buClrTx/>
              <a:buFont typeface="+mj-lt"/>
              <a:buAutoNum type="arabicPeriod"/>
            </a:pPr>
            <a:r>
              <a:rPr lang="en-US" dirty="0" smtClean="0"/>
              <a:t>‘Manual on Exchange of Information’ published in May 2015 by the CBDT</a:t>
            </a:r>
          </a:p>
          <a:p>
            <a:pPr marL="571500" indent="-457200" algn="just">
              <a:spcAft>
                <a:spcPts val="1200"/>
              </a:spcAft>
              <a:buClrTx/>
              <a:buFont typeface="+mj-lt"/>
              <a:buAutoNum type="arabicPeriod"/>
            </a:pPr>
            <a:r>
              <a:rPr lang="en-US" dirty="0" smtClean="0"/>
              <a:t>‘Guidance Note on Implementation of Reporting requirements under Rules 114F to 114H of the Income-tax Rules, 1962’, issued by CBDT on 31-12-15</a:t>
            </a:r>
          </a:p>
          <a:p>
            <a:pPr marL="571500" indent="-457200" algn="just">
              <a:buClrTx/>
              <a:buFont typeface="+mj-lt"/>
              <a:buAutoNum type="arabicPeriod"/>
            </a:pPr>
            <a:r>
              <a:rPr lang="en-US" dirty="0" smtClean="0"/>
              <a:t>Automatic </a:t>
            </a:r>
            <a:r>
              <a:rPr lang="en-US" dirty="0"/>
              <a:t>Exchange Portal of the OECD - </a:t>
            </a:r>
            <a:r>
              <a:rPr lang="en-US" dirty="0">
                <a:hlinkClick r:id="rId2"/>
              </a:rPr>
              <a:t>http://www.oecd.org/tax/automatic-exchange</a:t>
            </a:r>
            <a:r>
              <a:rPr lang="en-US" dirty="0" smtClean="0">
                <a:hlinkClick r:id="rId2"/>
              </a:rPr>
              <a:t>/</a:t>
            </a:r>
            <a:r>
              <a:rPr lang="en-US" dirty="0" smtClean="0"/>
              <a:t> </a:t>
            </a:r>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71</a:t>
            </a:fld>
            <a:endParaRPr lang="en-US" dirty="0"/>
          </a:p>
        </p:txBody>
      </p:sp>
      <p:sp>
        <p:nvSpPr>
          <p:cNvPr id="7" name="Title 1"/>
          <p:cNvSpPr txBox="1">
            <a:spLocks/>
          </p:cNvSpPr>
          <p:nvPr/>
        </p:nvSpPr>
        <p:spPr>
          <a:xfrm>
            <a:off x="457200" y="914400"/>
            <a:ext cx="7620000" cy="5638800"/>
          </a:xfrm>
          <a:prstGeom prst="rect">
            <a:avLst/>
          </a:prstGeom>
        </p:spPr>
        <p:txBody>
          <a:bodyPr vert="horz" lIns="91440" tIns="45720" rIns="91440" bIns="45720" rtlCol="0" anchor="t">
            <a:noAutofit/>
          </a:bodyPr>
          <a:lst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a:lstStyle>
          <a:p>
            <a:endParaRPr lang="en-US" sz="2400" b="1" dirty="0">
              <a:latin typeface="Calibri" panose="020F0502020204030204" pitchFamily="34" charset="0"/>
            </a:endParaRPr>
          </a:p>
        </p:txBody>
      </p:sp>
      <p:sp>
        <p:nvSpPr>
          <p:cNvPr id="3" name="Footer Placeholder 2"/>
          <p:cNvSpPr>
            <a:spLocks noGrp="1"/>
          </p:cNvSpPr>
          <p:nvPr>
            <p:ph type="ftr" sz="quarter" idx="11"/>
          </p:nvPr>
        </p:nvSpPr>
        <p:spPr/>
        <p:txBody>
          <a:bodyPr/>
          <a:lstStyle/>
          <a:p>
            <a:r>
              <a:rPr lang="en-US" smtClean="0"/>
              <a:t>16-01-2016</a:t>
            </a:r>
            <a:endParaRPr lang="en-US" dirty="0"/>
          </a:p>
        </p:txBody>
      </p:sp>
    </p:spTree>
    <p:extLst>
      <p:ext uri="{BB962C8B-B14F-4D97-AF65-F5344CB8AC3E}">
        <p14:creationId xmlns:p14="http://schemas.microsoft.com/office/powerpoint/2010/main" val="755381965"/>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57200" y="46038"/>
            <a:ext cx="7620000" cy="627570"/>
          </a:xfrm>
        </p:spPr>
        <p:txBody>
          <a:bodyPr/>
          <a:lstStyle/>
          <a:p>
            <a:endParaRPr lang="en-IN" sz="3000" b="1" dirty="0">
              <a:latin typeface="+mn-lt"/>
            </a:endParaRPr>
          </a:p>
        </p:txBody>
      </p:sp>
      <p:sp>
        <p:nvSpPr>
          <p:cNvPr id="7" name="Content Placeholder 6"/>
          <p:cNvSpPr>
            <a:spLocks noGrp="1"/>
          </p:cNvSpPr>
          <p:nvPr>
            <p:ph sz="half" idx="1"/>
          </p:nvPr>
        </p:nvSpPr>
        <p:spPr>
          <a:xfrm>
            <a:off x="457199" y="1143000"/>
            <a:ext cx="3663863" cy="4590288"/>
          </a:xfrm>
        </p:spPr>
        <p:txBody>
          <a:bodyPr>
            <a:normAutofit/>
          </a:bodyPr>
          <a:lstStyle/>
          <a:p>
            <a:pPr marL="228600">
              <a:buNone/>
            </a:pPr>
            <a:r>
              <a:rPr lang="en-IN" sz="1800" dirty="0" smtClean="0"/>
              <a:t>	</a:t>
            </a:r>
            <a:endParaRPr lang="en-IN" sz="1800" dirty="0"/>
          </a:p>
        </p:txBody>
      </p:sp>
      <p:sp>
        <p:nvSpPr>
          <p:cNvPr id="3" name="Content Placeholder 2"/>
          <p:cNvSpPr>
            <a:spLocks noGrp="1"/>
          </p:cNvSpPr>
          <p:nvPr>
            <p:ph sz="half" idx="2"/>
          </p:nvPr>
        </p:nvSpPr>
        <p:spPr>
          <a:xfrm>
            <a:off x="381000" y="960120"/>
            <a:ext cx="7696200" cy="5059680"/>
          </a:xfrm>
        </p:spPr>
        <p:txBody>
          <a:bodyPr>
            <a:noAutofit/>
          </a:bodyPr>
          <a:lstStyle/>
          <a:p>
            <a:pPr marL="114300" indent="0" algn="ctr">
              <a:buNone/>
            </a:pPr>
            <a:endParaRPr lang="en-US" sz="2400" b="1" dirty="0" smtClean="0"/>
          </a:p>
          <a:p>
            <a:pPr marL="114300" indent="0" algn="just">
              <a:buNone/>
            </a:pPr>
            <a:endParaRPr lang="en-US" sz="2400" b="1"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72</a:t>
            </a:fld>
            <a:endParaRPr lang="en-US" dirty="0"/>
          </a:p>
        </p:txBody>
      </p:sp>
      <p:sp>
        <p:nvSpPr>
          <p:cNvPr id="8" name="Content Placeholder 2"/>
          <p:cNvSpPr txBox="1">
            <a:spLocks/>
          </p:cNvSpPr>
          <p:nvPr/>
        </p:nvSpPr>
        <p:spPr>
          <a:xfrm>
            <a:off x="533400" y="609600"/>
            <a:ext cx="7696200" cy="5562600"/>
          </a:xfrm>
          <a:prstGeom prst="rect">
            <a:avLst/>
          </a:prstGeom>
        </p:spPr>
        <p:txBody>
          <a:bodyPr vert="horz" lIns="91440" tIns="45720" rIns="91440" bIns="45720" rtlCol="0">
            <a:noAutofit/>
          </a:bodyPr>
          <a:lstStyle>
            <a:lvl1pPr marL="342900" indent="-228600" algn="l" defTabSz="914400" rtl="0" eaLnBrk="1" latinLnBrk="0" hangingPunct="1">
              <a:spcBef>
                <a:spcPct val="20000"/>
              </a:spcBef>
              <a:buClr>
                <a:schemeClr val="accent1"/>
              </a:buClr>
              <a:buFont typeface="Arial" pitchFamily="34" charset="0"/>
              <a:buChar char="•"/>
              <a:defRPr sz="28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4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20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8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8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8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8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800" kern="1200">
                <a:solidFill>
                  <a:schemeClr val="tx1"/>
                </a:solidFill>
                <a:latin typeface="+mn-lt"/>
                <a:ea typeface="+mn-ea"/>
                <a:cs typeface="+mn-cs"/>
              </a:defRPr>
            </a:lvl9pPr>
          </a:lstStyle>
          <a:p>
            <a:pPr marL="114300" indent="0" algn="just">
              <a:spcAft>
                <a:spcPts val="1000"/>
              </a:spcAft>
              <a:buClrTx/>
              <a:buNone/>
            </a:pPr>
            <a:endParaRPr lang="en-US" sz="2400" dirty="0" smtClean="0"/>
          </a:p>
          <a:p>
            <a:pPr marL="114300" indent="0" algn="just">
              <a:spcAft>
                <a:spcPts val="1000"/>
              </a:spcAft>
              <a:buClrTx/>
              <a:buNone/>
            </a:pPr>
            <a:endParaRPr lang="en-US" sz="2400" dirty="0"/>
          </a:p>
          <a:p>
            <a:pPr marL="114300" indent="0" algn="ctr">
              <a:spcAft>
                <a:spcPts val="1000"/>
              </a:spcAft>
              <a:buClrTx/>
              <a:buNone/>
            </a:pPr>
            <a:r>
              <a:rPr lang="en-US" sz="4800" dirty="0" smtClean="0"/>
              <a:t>Thank You</a:t>
            </a:r>
            <a:endParaRPr lang="en-US" sz="4800" dirty="0"/>
          </a:p>
        </p:txBody>
      </p:sp>
      <p:sp>
        <p:nvSpPr>
          <p:cNvPr id="2" name="Footer Placeholder 1"/>
          <p:cNvSpPr>
            <a:spLocks noGrp="1"/>
          </p:cNvSpPr>
          <p:nvPr>
            <p:ph type="ftr" sz="quarter" idx="11"/>
          </p:nvPr>
        </p:nvSpPr>
        <p:spPr/>
        <p:txBody>
          <a:bodyPr/>
          <a:lstStyle/>
          <a:p>
            <a:r>
              <a:rPr lang="en-US" smtClean="0"/>
              <a:t>16-01-2016</a:t>
            </a:r>
            <a:endParaRPr lang="en-US" dirty="0"/>
          </a:p>
        </p:txBody>
      </p:sp>
    </p:spTree>
    <p:extLst>
      <p:ext uri="{BB962C8B-B14F-4D97-AF65-F5344CB8AC3E}">
        <p14:creationId xmlns:p14="http://schemas.microsoft.com/office/powerpoint/2010/main" val="104196193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57200" y="46038"/>
            <a:ext cx="7620000" cy="627570"/>
          </a:xfrm>
        </p:spPr>
        <p:txBody>
          <a:bodyPr/>
          <a:lstStyle/>
          <a:p>
            <a:r>
              <a:rPr lang="en-IN" sz="3000" b="1" dirty="0" smtClean="0">
                <a:latin typeface="+mn-lt"/>
              </a:rPr>
              <a:t>Overview</a:t>
            </a:r>
            <a:endParaRPr lang="en-IN" sz="3000" b="1" dirty="0">
              <a:latin typeface="+mn-lt"/>
            </a:endParaRPr>
          </a:p>
        </p:txBody>
      </p:sp>
      <p:sp>
        <p:nvSpPr>
          <p:cNvPr id="7" name="Content Placeholder 6"/>
          <p:cNvSpPr>
            <a:spLocks noGrp="1"/>
          </p:cNvSpPr>
          <p:nvPr>
            <p:ph sz="half" idx="1"/>
          </p:nvPr>
        </p:nvSpPr>
        <p:spPr>
          <a:xfrm>
            <a:off x="457200" y="1143000"/>
            <a:ext cx="3657600" cy="4590288"/>
          </a:xfrm>
        </p:spPr>
        <p:txBody>
          <a:bodyPr>
            <a:normAutofit/>
          </a:bodyPr>
          <a:lstStyle/>
          <a:p>
            <a:pPr marL="228600">
              <a:buNone/>
            </a:pPr>
            <a:r>
              <a:rPr lang="en-IN" sz="1800" dirty="0" smtClean="0"/>
              <a:t>	</a:t>
            </a:r>
            <a:endParaRPr lang="en-IN" sz="1800" dirty="0"/>
          </a:p>
        </p:txBody>
      </p:sp>
      <p:sp>
        <p:nvSpPr>
          <p:cNvPr id="3" name="Content Placeholder 2"/>
          <p:cNvSpPr>
            <a:spLocks noGrp="1"/>
          </p:cNvSpPr>
          <p:nvPr>
            <p:ph sz="half" idx="2"/>
          </p:nvPr>
        </p:nvSpPr>
        <p:spPr>
          <a:xfrm>
            <a:off x="381000" y="533400"/>
            <a:ext cx="7924800" cy="6172200"/>
          </a:xfrm>
        </p:spPr>
        <p:txBody>
          <a:bodyPr>
            <a:noAutofit/>
          </a:bodyPr>
          <a:lstStyle/>
          <a:p>
            <a:pPr marL="0" indent="0">
              <a:buNone/>
            </a:pPr>
            <a:r>
              <a:rPr lang="en-US" sz="2600" b="1" dirty="0" smtClean="0"/>
              <a:t>Article 26 – Para 1</a:t>
            </a:r>
          </a:p>
          <a:p>
            <a:pPr marL="514350" indent="-514350" algn="just">
              <a:spcBef>
                <a:spcPts val="0"/>
              </a:spcBef>
              <a:buClrTx/>
              <a:buFont typeface="+mj-lt"/>
              <a:buAutoNum type="alphaLcPeriod" startAt="2"/>
            </a:pPr>
            <a:r>
              <a:rPr lang="en-US" sz="2600" dirty="0" smtClean="0"/>
              <a:t>Other three techniques of EoI </a:t>
            </a:r>
          </a:p>
          <a:p>
            <a:pPr lvl="1" indent="-342900" algn="just">
              <a:buClrTx/>
            </a:pPr>
            <a:r>
              <a:rPr lang="en-US" sz="2200" b="1" dirty="0" smtClean="0"/>
              <a:t>Simultaneous tax Examination </a:t>
            </a:r>
            <a:r>
              <a:rPr lang="en-US" sz="2200" dirty="0" smtClean="0"/>
              <a:t>– is </a:t>
            </a:r>
            <a:r>
              <a:rPr lang="en-US" sz="2200" dirty="0"/>
              <a:t>an arrangement by two or more countries </a:t>
            </a:r>
            <a:r>
              <a:rPr lang="en-US" sz="2200" b="1" dirty="0"/>
              <a:t>to examine simultaneously and independently</a:t>
            </a:r>
            <a:r>
              <a:rPr lang="en-US" sz="2200" dirty="0"/>
              <a:t>, each on its territory, the </a:t>
            </a:r>
            <a:r>
              <a:rPr lang="en-US" sz="2200" b="1" dirty="0"/>
              <a:t>tax affairs of </a:t>
            </a:r>
            <a:r>
              <a:rPr lang="en-US" sz="2200" b="1" dirty="0" smtClean="0"/>
              <a:t>taxpayer(s)</a:t>
            </a:r>
            <a:r>
              <a:rPr lang="en-US" sz="2200" dirty="0" smtClean="0"/>
              <a:t> in </a:t>
            </a:r>
            <a:r>
              <a:rPr lang="en-US" sz="2200" dirty="0"/>
              <a:t>which they have a common or related interest with a view to exchanging any relevant information which they so obtain.</a:t>
            </a:r>
          </a:p>
          <a:p>
            <a:pPr lvl="1" algn="just"/>
            <a:r>
              <a:rPr lang="en-US" sz="2200" b="1" dirty="0" smtClean="0"/>
              <a:t>Tax Examination Abroad </a:t>
            </a:r>
            <a:r>
              <a:rPr lang="en-US" sz="1800" dirty="0" smtClean="0"/>
              <a:t>– </a:t>
            </a:r>
            <a:r>
              <a:rPr lang="en-US" sz="2200" dirty="0"/>
              <a:t>permit authorised representatives of the other </a:t>
            </a:r>
            <a:r>
              <a:rPr lang="en-US" sz="2200" dirty="0" smtClean="0"/>
              <a:t>Country </a:t>
            </a:r>
            <a:r>
              <a:rPr lang="en-US" sz="2200" dirty="0"/>
              <a:t>to </a:t>
            </a:r>
            <a:r>
              <a:rPr lang="en-US" sz="2200" dirty="0" smtClean="0"/>
              <a:t>enter in its territory:</a:t>
            </a:r>
          </a:p>
          <a:p>
            <a:pPr lvl="2" algn="just"/>
            <a:r>
              <a:rPr lang="en-US" sz="2200" b="1" dirty="0" smtClean="0"/>
              <a:t>to </a:t>
            </a:r>
            <a:r>
              <a:rPr lang="en-US" sz="2200" b="1" dirty="0"/>
              <a:t>interview individuals</a:t>
            </a:r>
            <a:r>
              <a:rPr lang="en-US" sz="2200" dirty="0"/>
              <a:t> or examine a person’s </a:t>
            </a:r>
            <a:r>
              <a:rPr lang="en-US" sz="2200" dirty="0" smtClean="0"/>
              <a:t>books and records; or </a:t>
            </a:r>
          </a:p>
          <a:p>
            <a:pPr lvl="2" algn="just"/>
            <a:r>
              <a:rPr lang="en-US" sz="2200" b="1" dirty="0" smtClean="0"/>
              <a:t>to </a:t>
            </a:r>
            <a:r>
              <a:rPr lang="en-US" sz="2200" b="1" dirty="0"/>
              <a:t>be present at such interviews </a:t>
            </a:r>
            <a:r>
              <a:rPr lang="en-US" sz="2200" dirty="0"/>
              <a:t>or examinations carried out </a:t>
            </a:r>
            <a:r>
              <a:rPr lang="en-US" sz="2200" dirty="0" smtClean="0"/>
              <a:t>by the </a:t>
            </a:r>
            <a:r>
              <a:rPr lang="en-US" sz="2200" dirty="0"/>
              <a:t>tax </a:t>
            </a:r>
            <a:r>
              <a:rPr lang="en-US" sz="2200" dirty="0" smtClean="0"/>
              <a:t>authorities—in accordance </a:t>
            </a:r>
            <a:r>
              <a:rPr lang="en-US" sz="2200" dirty="0"/>
              <a:t>with </a:t>
            </a:r>
            <a:r>
              <a:rPr lang="en-US" sz="2200" dirty="0" smtClean="0"/>
              <a:t>procedures mutually </a:t>
            </a:r>
            <a:r>
              <a:rPr lang="en-US" sz="2200" dirty="0"/>
              <a:t>agreed upon by the competent authorities.</a:t>
            </a:r>
            <a:endParaRPr lang="en-US" sz="2200" dirty="0" smtClean="0"/>
          </a:p>
          <a:p>
            <a:pPr lvl="1" indent="-342900" algn="just">
              <a:buClrTx/>
            </a:pPr>
            <a:r>
              <a:rPr lang="en-US" sz="2200" b="1" dirty="0" smtClean="0"/>
              <a:t>Industry-wide EoI – </a:t>
            </a:r>
            <a:r>
              <a:rPr lang="en-US" sz="2200" dirty="0" smtClean="0"/>
              <a:t>EOI concerning a </a:t>
            </a:r>
            <a:r>
              <a:rPr lang="en-US" sz="2200" b="1" dirty="0" smtClean="0"/>
              <a:t>whole economic sector </a:t>
            </a:r>
            <a:r>
              <a:rPr lang="en-US" sz="2200" dirty="0" smtClean="0"/>
              <a:t>(e.g. oil, pharma, banking etc.) and not taxpayers in particular.</a:t>
            </a:r>
          </a:p>
          <a:p>
            <a:pPr marL="514350" indent="-514350">
              <a:buClrTx/>
              <a:buFont typeface="+mj-lt"/>
              <a:buAutoNum type="alphaLcPeriod" startAt="2"/>
            </a:pPr>
            <a:endParaRPr lang="en-US" sz="2600" dirty="0" smtClean="0"/>
          </a:p>
          <a:p>
            <a:pPr marL="514350" indent="-514350">
              <a:buClrTx/>
              <a:buFont typeface="+mj-lt"/>
              <a:buAutoNum type="alphaLcPeriod" startAt="2"/>
            </a:pPr>
            <a:endParaRPr lang="en-US" sz="2600" dirty="0" smtClean="0"/>
          </a:p>
        </p:txBody>
      </p:sp>
      <p:sp>
        <p:nvSpPr>
          <p:cNvPr id="4" name="Slide Number Placeholder 3"/>
          <p:cNvSpPr>
            <a:spLocks noGrp="1"/>
          </p:cNvSpPr>
          <p:nvPr>
            <p:ph type="sldNum" sz="quarter" idx="12"/>
          </p:nvPr>
        </p:nvSpPr>
        <p:spPr/>
        <p:txBody>
          <a:bodyPr/>
          <a:lstStyle/>
          <a:p>
            <a:fld id="{B6F15528-21DE-4FAA-801E-634DDDAF4B2B}" type="slidenum">
              <a:rPr lang="en-US" smtClean="0"/>
              <a:pPr/>
              <a:t>8</a:t>
            </a:fld>
            <a:endParaRPr lang="en-US" dirty="0"/>
          </a:p>
        </p:txBody>
      </p:sp>
      <p:sp>
        <p:nvSpPr>
          <p:cNvPr id="2" name="Footer Placeholder 1"/>
          <p:cNvSpPr>
            <a:spLocks noGrp="1"/>
          </p:cNvSpPr>
          <p:nvPr>
            <p:ph type="ftr" sz="quarter" idx="11"/>
          </p:nvPr>
        </p:nvSpPr>
        <p:spPr/>
        <p:txBody>
          <a:bodyPr/>
          <a:lstStyle/>
          <a:p>
            <a:r>
              <a:rPr lang="en-US" smtClean="0"/>
              <a:t>16-01-2016</a:t>
            </a:r>
            <a:endParaRPr lang="en-US" dirty="0"/>
          </a:p>
        </p:txBody>
      </p:sp>
    </p:spTree>
    <p:extLst>
      <p:ext uri="{BB962C8B-B14F-4D97-AF65-F5344CB8AC3E}">
        <p14:creationId xmlns:p14="http://schemas.microsoft.com/office/powerpoint/2010/main" val="422860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57200" y="46038"/>
            <a:ext cx="7620000" cy="627570"/>
          </a:xfrm>
        </p:spPr>
        <p:txBody>
          <a:bodyPr/>
          <a:lstStyle/>
          <a:p>
            <a:r>
              <a:rPr lang="en-IN" sz="2800" b="1" dirty="0" smtClean="0">
                <a:latin typeface="+mn-lt"/>
              </a:rPr>
              <a:t>Overview - </a:t>
            </a:r>
            <a:r>
              <a:rPr lang="en-US" sz="2800" b="1" dirty="0">
                <a:latin typeface="+mn-lt"/>
              </a:rPr>
              <a:t>Article 26 – Para </a:t>
            </a:r>
            <a:r>
              <a:rPr lang="en-US" sz="2800" b="1" dirty="0" smtClean="0">
                <a:latin typeface="+mn-lt"/>
              </a:rPr>
              <a:t>1</a:t>
            </a:r>
            <a:endParaRPr lang="en-IN" sz="2800" b="1" dirty="0">
              <a:latin typeface="+mn-lt"/>
            </a:endParaRPr>
          </a:p>
        </p:txBody>
      </p:sp>
      <p:sp>
        <p:nvSpPr>
          <p:cNvPr id="7" name="Content Placeholder 6"/>
          <p:cNvSpPr>
            <a:spLocks noGrp="1"/>
          </p:cNvSpPr>
          <p:nvPr>
            <p:ph sz="half" idx="1"/>
          </p:nvPr>
        </p:nvSpPr>
        <p:spPr>
          <a:xfrm>
            <a:off x="457200" y="1143000"/>
            <a:ext cx="3657600" cy="4590288"/>
          </a:xfrm>
        </p:spPr>
        <p:txBody>
          <a:bodyPr>
            <a:normAutofit/>
          </a:bodyPr>
          <a:lstStyle/>
          <a:p>
            <a:pPr marL="228600">
              <a:buNone/>
            </a:pPr>
            <a:r>
              <a:rPr lang="en-IN" sz="1800" dirty="0" smtClean="0"/>
              <a:t>	</a:t>
            </a:r>
            <a:endParaRPr lang="en-IN" sz="1800" dirty="0"/>
          </a:p>
        </p:txBody>
      </p:sp>
      <p:sp>
        <p:nvSpPr>
          <p:cNvPr id="3" name="Content Placeholder 2"/>
          <p:cNvSpPr>
            <a:spLocks noGrp="1"/>
          </p:cNvSpPr>
          <p:nvPr>
            <p:ph sz="half" idx="2"/>
          </p:nvPr>
        </p:nvSpPr>
        <p:spPr>
          <a:xfrm>
            <a:off x="381000" y="533400"/>
            <a:ext cx="7924800" cy="6019800"/>
          </a:xfrm>
        </p:spPr>
        <p:txBody>
          <a:bodyPr>
            <a:noAutofit/>
          </a:bodyPr>
          <a:lstStyle/>
          <a:p>
            <a:pPr marL="514350" indent="-514350">
              <a:buClrTx/>
              <a:buFont typeface="+mj-lt"/>
              <a:buAutoNum type="alphaLcPeriod" startAt="3"/>
            </a:pPr>
            <a:r>
              <a:rPr lang="en-US" sz="2400" b="1" dirty="0" smtClean="0"/>
              <a:t>Foreseeably Relevant</a:t>
            </a:r>
          </a:p>
          <a:p>
            <a:pPr marL="662940" lvl="2" indent="0" algn="just">
              <a:buClrTx/>
              <a:buNone/>
            </a:pPr>
            <a:r>
              <a:rPr lang="en-US" sz="2200" dirty="0" smtClean="0"/>
              <a:t>It is </a:t>
            </a:r>
            <a:r>
              <a:rPr lang="en-US" sz="2200" dirty="0"/>
              <a:t>intended to provide for EOI on the tax matters to the widest possible extent and that the Contracting States are </a:t>
            </a:r>
            <a:r>
              <a:rPr lang="en-US" sz="2200" b="1" dirty="0"/>
              <a:t>not at the liberty to request information about particular taxpayers that is highly unlikely to be relevant</a:t>
            </a:r>
            <a:r>
              <a:rPr lang="en-US" sz="2200" dirty="0"/>
              <a:t> to the tax affairs of the taxpayer. </a:t>
            </a:r>
            <a:endParaRPr lang="en-US" sz="2200" dirty="0" smtClean="0"/>
          </a:p>
          <a:p>
            <a:pPr marL="662940" lvl="2" indent="0" algn="just">
              <a:buClrTx/>
              <a:buNone/>
            </a:pPr>
            <a:endParaRPr lang="en-US" sz="2200" dirty="0" smtClean="0"/>
          </a:p>
          <a:p>
            <a:pPr marL="457200" lvl="2" indent="0" algn="just">
              <a:spcBef>
                <a:spcPts val="0"/>
              </a:spcBef>
              <a:buClrTx/>
              <a:buNone/>
            </a:pPr>
            <a:r>
              <a:rPr lang="en-US" sz="2200" b="1" dirty="0"/>
              <a:t>Comptroller of Income Tax v BJY &amp; Ors. - High Court of Singapore – date of decision 13</a:t>
            </a:r>
            <a:r>
              <a:rPr lang="en-US" sz="2200" b="1" baseline="30000" dirty="0"/>
              <a:t>th</a:t>
            </a:r>
            <a:r>
              <a:rPr lang="en-US" sz="2200" b="1" dirty="0"/>
              <a:t> Sep 2013 [2013] SGHC 173</a:t>
            </a:r>
          </a:p>
          <a:p>
            <a:pPr marL="662940" lvl="2" indent="0" algn="just">
              <a:spcBef>
                <a:spcPts val="0"/>
              </a:spcBef>
              <a:buClrTx/>
              <a:buNone/>
            </a:pPr>
            <a:r>
              <a:rPr lang="en-US" sz="2200" b="1" dirty="0" smtClean="0"/>
              <a:t>Facts: </a:t>
            </a:r>
          </a:p>
          <a:p>
            <a:pPr marL="662940" lvl="2" indent="0" algn="just">
              <a:spcBef>
                <a:spcPts val="0"/>
              </a:spcBef>
              <a:buClrTx/>
              <a:buNone/>
            </a:pPr>
            <a:r>
              <a:rPr lang="en-US" sz="2200" dirty="0" smtClean="0"/>
              <a:t>CA </a:t>
            </a:r>
            <a:r>
              <a:rPr lang="en-US" sz="2200" dirty="0"/>
              <a:t>of India made an EOI request to CA, Singapore re activities of a company BJX who was running a Ponzi-like scheme in India with another SingCo. BJX had appointed three Indian Cos to collect the monies from this operation in India. The money collected was then allegedly paid into BJX’s Singapore bank accounts. The three Indian companies were considered by the CA, India to constitute PEs for BJX in India. </a:t>
            </a:r>
            <a:endParaRPr lang="en-US" sz="2200" b="1" dirty="0"/>
          </a:p>
          <a:p>
            <a:pPr marL="297180" lvl="1" indent="0" algn="just">
              <a:buClrTx/>
              <a:buNone/>
            </a:pPr>
            <a:endParaRPr lang="en-US" sz="2200" b="1" dirty="0" smtClean="0"/>
          </a:p>
          <a:p>
            <a:pPr marL="514350" indent="-514350">
              <a:buClrTx/>
              <a:buFont typeface="+mj-lt"/>
              <a:buAutoNum type="alphaLcPeriod" startAt="3"/>
            </a:pPr>
            <a:endParaRPr lang="en-US" sz="2600" b="1" dirty="0" smtClean="0"/>
          </a:p>
          <a:p>
            <a:pPr marL="514350" indent="-514350">
              <a:buClrTx/>
              <a:buFont typeface="+mj-lt"/>
              <a:buAutoNum type="alphaLcPeriod" startAt="3"/>
            </a:pPr>
            <a:endParaRPr lang="en-US" sz="2600" dirty="0" smtClean="0"/>
          </a:p>
        </p:txBody>
      </p:sp>
      <p:sp>
        <p:nvSpPr>
          <p:cNvPr id="4" name="Slide Number Placeholder 3"/>
          <p:cNvSpPr>
            <a:spLocks noGrp="1"/>
          </p:cNvSpPr>
          <p:nvPr>
            <p:ph type="sldNum" sz="quarter" idx="12"/>
          </p:nvPr>
        </p:nvSpPr>
        <p:spPr/>
        <p:txBody>
          <a:bodyPr/>
          <a:lstStyle/>
          <a:p>
            <a:fld id="{B6F15528-21DE-4FAA-801E-634DDDAF4B2B}" type="slidenum">
              <a:rPr lang="en-US" smtClean="0"/>
              <a:pPr/>
              <a:t>9</a:t>
            </a:fld>
            <a:endParaRPr lang="en-US" dirty="0"/>
          </a:p>
        </p:txBody>
      </p:sp>
      <p:sp>
        <p:nvSpPr>
          <p:cNvPr id="2" name="Footer Placeholder 1"/>
          <p:cNvSpPr>
            <a:spLocks noGrp="1"/>
          </p:cNvSpPr>
          <p:nvPr>
            <p:ph type="ftr" sz="quarter" idx="11"/>
          </p:nvPr>
        </p:nvSpPr>
        <p:spPr/>
        <p:txBody>
          <a:bodyPr/>
          <a:lstStyle/>
          <a:p>
            <a:r>
              <a:rPr lang="en-US" smtClean="0"/>
              <a:t>16-01-2016</a:t>
            </a:r>
            <a:endParaRPr lang="en-US" dirty="0"/>
          </a:p>
        </p:txBody>
      </p:sp>
    </p:spTree>
    <p:extLst>
      <p:ext uri="{BB962C8B-B14F-4D97-AF65-F5344CB8AC3E}">
        <p14:creationId xmlns:p14="http://schemas.microsoft.com/office/powerpoint/2010/main" val="3065187122"/>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djacency">
  <a:themeElements>
    <a:clrScheme name="Adjacency">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jacency">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Adjacency</Template>
  <TotalTime>3611</TotalTime>
  <Words>7387</Words>
  <Application>Microsoft Office PowerPoint</Application>
  <PresentationFormat>On-screen Show (4:3)</PresentationFormat>
  <Paragraphs>753</Paragraphs>
  <Slides>72</Slides>
  <Notes>46</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72</vt:i4>
      </vt:variant>
    </vt:vector>
  </HeadingPairs>
  <TitlesOfParts>
    <vt:vector size="81" baseType="lpstr">
      <vt:lpstr>Arial</vt:lpstr>
      <vt:lpstr>Body</vt:lpstr>
      <vt:lpstr>BookAntiqua</vt:lpstr>
      <vt:lpstr>Calibri</vt:lpstr>
      <vt:lpstr>Cambria</vt:lpstr>
      <vt:lpstr>Courier New</vt:lpstr>
      <vt:lpstr>Times New Roman</vt:lpstr>
      <vt:lpstr>Wingdings</vt:lpstr>
      <vt:lpstr>Adjacency</vt:lpstr>
      <vt:lpstr>Exchange of Information &amp; Collection of Taxes - including Multilateral Agreements</vt:lpstr>
      <vt:lpstr>Overview</vt:lpstr>
      <vt:lpstr>PowerPoint Presentation</vt:lpstr>
      <vt:lpstr>Overview</vt:lpstr>
      <vt:lpstr>Overview</vt:lpstr>
      <vt:lpstr>Overview</vt:lpstr>
      <vt:lpstr>Overview</vt:lpstr>
      <vt:lpstr>Overview</vt:lpstr>
      <vt:lpstr>Overview - Article 26 – Para 1</vt:lpstr>
      <vt:lpstr>Overview - Article 26 – Para 1</vt:lpstr>
      <vt:lpstr>Overview - Article 26 – Para 1 - Fishing Expedition</vt:lpstr>
      <vt:lpstr>Overview - Article 26 – Para 1-Fishing Expedition</vt:lpstr>
      <vt:lpstr>Art 26 cont’d…</vt:lpstr>
      <vt:lpstr>Art 26 cont’d…</vt:lpstr>
      <vt:lpstr>Art 26 cont’d…</vt:lpstr>
      <vt:lpstr>Art 26 cont’d…</vt:lpstr>
      <vt:lpstr>Art 26 cont’d…</vt:lpstr>
      <vt:lpstr>Overview - TIEAs</vt:lpstr>
      <vt:lpstr>TIEAs</vt:lpstr>
      <vt:lpstr>Multilateral Agreements</vt:lpstr>
      <vt:lpstr>CoMAA</vt:lpstr>
      <vt:lpstr>CoMAA Cont’d ..</vt:lpstr>
      <vt:lpstr> CoMAA and AEoI </vt:lpstr>
      <vt:lpstr> CoMAA and AEoI </vt:lpstr>
      <vt:lpstr>CoMAA - Articles</vt:lpstr>
      <vt:lpstr>CoMAA Cont’d ….</vt:lpstr>
      <vt:lpstr>CoMAA Cont’d ….</vt:lpstr>
      <vt:lpstr>CoMAA Cont’d ….</vt:lpstr>
      <vt:lpstr>CoMAA Cont’d ….</vt:lpstr>
      <vt:lpstr>CoMAA Cont’d ….</vt:lpstr>
      <vt:lpstr>CoMAA Cont’d ….</vt:lpstr>
      <vt:lpstr>CoMAA Cont’d ….</vt:lpstr>
      <vt:lpstr>AEoI Contd…</vt:lpstr>
      <vt:lpstr>CoMAA and OECD Standard</vt:lpstr>
      <vt:lpstr>CoMAA and OECD Standard</vt:lpstr>
      <vt:lpstr>CoMAA and OECD Standard</vt:lpstr>
      <vt:lpstr>AEoI Contd…</vt:lpstr>
      <vt:lpstr>CoMAA and OECD Standard</vt:lpstr>
      <vt:lpstr>Foreign Account Tax Compliance Act (FATCA) </vt:lpstr>
      <vt:lpstr>AEoI Contd…</vt:lpstr>
      <vt:lpstr>Multilateral Competent Authority Agreement on Automatic Exchange of Financial Account Information [MCAA][As at 21-12-15, 78 Countries signed. India signed on 3-6-15]</vt:lpstr>
      <vt:lpstr>Effective date re CoMAA</vt:lpstr>
      <vt:lpstr>EoI under Other Agreements / Forums / Authorities</vt:lpstr>
      <vt:lpstr>MLATs</vt:lpstr>
      <vt:lpstr>PowerPoint Presentation</vt:lpstr>
      <vt:lpstr>PowerPoint Presentation</vt:lpstr>
      <vt:lpstr>PowerPoint Presentation</vt:lpstr>
      <vt:lpstr>Illustrative examples on request under EoI</vt:lpstr>
      <vt:lpstr>Illustrative examples on request under EoI</vt:lpstr>
      <vt:lpstr>Illustrative examples on request under EoI</vt:lpstr>
      <vt:lpstr>Illustrative examples on request under EoI</vt:lpstr>
      <vt:lpstr>Effective date of treaty re EoI under agreements</vt:lpstr>
      <vt:lpstr>Effective date of treaty Cont’d</vt:lpstr>
      <vt:lpstr>Effective date of treaty Cont’d</vt:lpstr>
      <vt:lpstr>Important Case Laws</vt:lpstr>
      <vt:lpstr>Important Case Laws</vt:lpstr>
      <vt:lpstr>Important Case Laws</vt:lpstr>
      <vt:lpstr>Important Case Laws</vt:lpstr>
      <vt:lpstr>Important Case Laws – Foreign Jurisdictions</vt:lpstr>
      <vt:lpstr>Important Case Laws Cont’d..</vt:lpstr>
      <vt:lpstr>Article 27 - Assistance in Collection of Taxes - Overview</vt:lpstr>
      <vt:lpstr>Article 27 – Assistance in Collection of Taxes</vt:lpstr>
      <vt:lpstr>Article 27 – Assistance in Collection of Taxes</vt:lpstr>
      <vt:lpstr>Article 27 – Assistance in Collection of Taxes</vt:lpstr>
      <vt:lpstr>Article 27 – Assistance in Collection of Taxes</vt:lpstr>
      <vt:lpstr>Article 27 – Assistance in Collection of Taxes</vt:lpstr>
      <vt:lpstr>Article 27 – Assistance in Collection of Taxes</vt:lpstr>
      <vt:lpstr>Article 27 – Assistance in Collection of Taxes</vt:lpstr>
      <vt:lpstr>Article 27 – Assistance in Collection of Taxes</vt:lpstr>
      <vt:lpstr>Relevant domestic law provisions re EoI</vt:lpstr>
      <vt:lpstr>Important Sources of Information re EoI</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Advance Authority Ruling- Technical Aspects &amp; Procedures</dc:title>
  <dc:creator>Heena Khajanchi</dc:creator>
  <cp:lastModifiedBy>Anil Doshi</cp:lastModifiedBy>
  <cp:revision>486</cp:revision>
  <cp:lastPrinted>2016-01-15T16:03:41Z</cp:lastPrinted>
  <dcterms:created xsi:type="dcterms:W3CDTF">2006-08-16T00:00:00Z</dcterms:created>
  <dcterms:modified xsi:type="dcterms:W3CDTF">2016-01-16T04:41:44Z</dcterms:modified>
</cp:coreProperties>
</file>